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handoutMasterIdLst>
    <p:handoutMasterId r:id="rId39"/>
  </p:handoutMasterIdLst>
  <p:sldIdLst>
    <p:sldId id="337" r:id="rId5"/>
    <p:sldId id="264" r:id="rId6"/>
    <p:sldId id="472" r:id="rId7"/>
    <p:sldId id="490" r:id="rId8"/>
    <p:sldId id="523" r:id="rId9"/>
    <p:sldId id="493" r:id="rId10"/>
    <p:sldId id="491" r:id="rId11"/>
    <p:sldId id="510" r:id="rId12"/>
    <p:sldId id="519" r:id="rId13"/>
    <p:sldId id="521" r:id="rId14"/>
    <p:sldId id="494" r:id="rId15"/>
    <p:sldId id="457" r:id="rId16"/>
    <p:sldId id="543" r:id="rId17"/>
    <p:sldId id="513" r:id="rId18"/>
    <p:sldId id="527" r:id="rId19"/>
    <p:sldId id="484" r:id="rId20"/>
    <p:sldId id="524" r:id="rId21"/>
    <p:sldId id="525" r:id="rId22"/>
    <p:sldId id="526" r:id="rId23"/>
    <p:sldId id="528" r:id="rId24"/>
    <p:sldId id="530" r:id="rId25"/>
    <p:sldId id="531" r:id="rId26"/>
    <p:sldId id="533" r:id="rId27"/>
    <p:sldId id="534" r:id="rId28"/>
    <p:sldId id="535" r:id="rId29"/>
    <p:sldId id="536" r:id="rId30"/>
    <p:sldId id="537" r:id="rId31"/>
    <p:sldId id="538" r:id="rId32"/>
    <p:sldId id="539" r:id="rId33"/>
    <p:sldId id="540" r:id="rId34"/>
    <p:sldId id="541" r:id="rId35"/>
    <p:sldId id="542" r:id="rId36"/>
    <p:sldId id="520" r:id="rId37"/>
  </p:sldIdLst>
  <p:sldSz cx="9144000" cy="6858000" type="screen4x3"/>
  <p:notesSz cx="7023100" cy="9309100"/>
  <p:defaultTextStyle>
    <a:defPPr>
      <a:defRPr lang="en-US"/>
    </a:defPPr>
    <a:lvl1pPr algn="l" rtl="0" fontAlgn="base">
      <a:spcBef>
        <a:spcPct val="0"/>
      </a:spcBef>
      <a:spcAft>
        <a:spcPct val="0"/>
      </a:spcAft>
      <a:defRPr sz="1600" kern="1200">
        <a:solidFill>
          <a:schemeClr val="tx1"/>
        </a:solidFill>
        <a:latin typeface="Verdana" pitchFamily="34" charset="0"/>
        <a:ea typeface="+mn-ea"/>
        <a:cs typeface="+mn-cs"/>
      </a:defRPr>
    </a:lvl1pPr>
    <a:lvl2pPr marL="457200" algn="l" rtl="0" fontAlgn="base">
      <a:spcBef>
        <a:spcPct val="0"/>
      </a:spcBef>
      <a:spcAft>
        <a:spcPct val="0"/>
      </a:spcAft>
      <a:defRPr sz="1600" kern="1200">
        <a:solidFill>
          <a:schemeClr val="tx1"/>
        </a:solidFill>
        <a:latin typeface="Verdana" pitchFamily="34" charset="0"/>
        <a:ea typeface="+mn-ea"/>
        <a:cs typeface="+mn-cs"/>
      </a:defRPr>
    </a:lvl2pPr>
    <a:lvl3pPr marL="914400" algn="l" rtl="0" fontAlgn="base">
      <a:spcBef>
        <a:spcPct val="0"/>
      </a:spcBef>
      <a:spcAft>
        <a:spcPct val="0"/>
      </a:spcAft>
      <a:defRPr sz="1600" kern="1200">
        <a:solidFill>
          <a:schemeClr val="tx1"/>
        </a:solidFill>
        <a:latin typeface="Verdana" pitchFamily="34" charset="0"/>
        <a:ea typeface="+mn-ea"/>
        <a:cs typeface="+mn-cs"/>
      </a:defRPr>
    </a:lvl3pPr>
    <a:lvl4pPr marL="1371600" algn="l" rtl="0" fontAlgn="base">
      <a:spcBef>
        <a:spcPct val="0"/>
      </a:spcBef>
      <a:spcAft>
        <a:spcPct val="0"/>
      </a:spcAft>
      <a:defRPr sz="1600" kern="1200">
        <a:solidFill>
          <a:schemeClr val="tx1"/>
        </a:solidFill>
        <a:latin typeface="Verdana" pitchFamily="34" charset="0"/>
        <a:ea typeface="+mn-ea"/>
        <a:cs typeface="+mn-cs"/>
      </a:defRPr>
    </a:lvl4pPr>
    <a:lvl5pPr marL="1828800" algn="l" rtl="0" fontAlgn="base">
      <a:spcBef>
        <a:spcPct val="0"/>
      </a:spcBef>
      <a:spcAft>
        <a:spcPct val="0"/>
      </a:spcAft>
      <a:defRPr sz="1600" kern="1200">
        <a:solidFill>
          <a:schemeClr val="tx1"/>
        </a:solidFill>
        <a:latin typeface="Verdana" pitchFamily="34" charset="0"/>
        <a:ea typeface="+mn-ea"/>
        <a:cs typeface="+mn-cs"/>
      </a:defRPr>
    </a:lvl5pPr>
    <a:lvl6pPr marL="2286000" algn="l" defTabSz="914400" rtl="0" eaLnBrk="1" latinLnBrk="0" hangingPunct="1">
      <a:defRPr sz="1600" kern="1200">
        <a:solidFill>
          <a:schemeClr val="tx1"/>
        </a:solidFill>
        <a:latin typeface="Verdana" pitchFamily="34" charset="0"/>
        <a:ea typeface="+mn-ea"/>
        <a:cs typeface="+mn-cs"/>
      </a:defRPr>
    </a:lvl6pPr>
    <a:lvl7pPr marL="2743200" algn="l" defTabSz="914400" rtl="0" eaLnBrk="1" latinLnBrk="0" hangingPunct="1">
      <a:defRPr sz="1600" kern="1200">
        <a:solidFill>
          <a:schemeClr val="tx1"/>
        </a:solidFill>
        <a:latin typeface="Verdana" pitchFamily="34" charset="0"/>
        <a:ea typeface="+mn-ea"/>
        <a:cs typeface="+mn-cs"/>
      </a:defRPr>
    </a:lvl7pPr>
    <a:lvl8pPr marL="3200400" algn="l" defTabSz="914400" rtl="0" eaLnBrk="1" latinLnBrk="0" hangingPunct="1">
      <a:defRPr sz="1600" kern="1200">
        <a:solidFill>
          <a:schemeClr val="tx1"/>
        </a:solidFill>
        <a:latin typeface="Verdana" pitchFamily="34" charset="0"/>
        <a:ea typeface="+mn-ea"/>
        <a:cs typeface="+mn-cs"/>
      </a:defRPr>
    </a:lvl8pPr>
    <a:lvl9pPr marL="3657600" algn="l" defTabSz="914400" rtl="0" eaLnBrk="1" latinLnBrk="0" hangingPunct="1">
      <a:defRPr sz="1600" kern="1200">
        <a:solidFill>
          <a:schemeClr val="tx1"/>
        </a:solidFill>
        <a:latin typeface="Verdana" pitchFamily="34" charset="0"/>
        <a:ea typeface="+mn-ea"/>
        <a:cs typeface="+mn-cs"/>
      </a:defRPr>
    </a:lvl9pPr>
  </p:defaultTextStyle>
  <p:extLst>
    <p:ext uri="{521415D9-36F7-43E2-AB2F-B90AF26B5E84}">
      <p14:sectionLst xmlns:p14="http://schemas.microsoft.com/office/powerpoint/2010/main">
        <p14:section name="Default Section" id="{8C37F526-A932-44A7-A3D8-3640831AFBCD}">
          <p14:sldIdLst>
            <p14:sldId id="337"/>
          </p14:sldIdLst>
        </p14:section>
        <p14:section name="Untitled Section" id="{DA923203-0E68-4EB4-BF46-81FF11993646}">
          <p14:sldIdLst>
            <p14:sldId id="264"/>
            <p14:sldId id="472"/>
            <p14:sldId id="490"/>
            <p14:sldId id="523"/>
            <p14:sldId id="493"/>
            <p14:sldId id="491"/>
            <p14:sldId id="510"/>
            <p14:sldId id="519"/>
            <p14:sldId id="521"/>
            <p14:sldId id="494"/>
            <p14:sldId id="457"/>
            <p14:sldId id="543"/>
            <p14:sldId id="513"/>
            <p14:sldId id="527"/>
            <p14:sldId id="484"/>
            <p14:sldId id="524"/>
            <p14:sldId id="525"/>
            <p14:sldId id="526"/>
            <p14:sldId id="528"/>
            <p14:sldId id="530"/>
            <p14:sldId id="531"/>
            <p14:sldId id="533"/>
            <p14:sldId id="534"/>
            <p14:sldId id="535"/>
            <p14:sldId id="536"/>
            <p14:sldId id="537"/>
            <p14:sldId id="538"/>
            <p14:sldId id="539"/>
            <p14:sldId id="540"/>
            <p14:sldId id="541"/>
            <p14:sldId id="542"/>
            <p14:sldId id="52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aig Moore" initials="CM" lastIdx="1" clrIdx="0">
    <p:extLst>
      <p:ext uri="{19B8F6BF-5375-455C-9EA6-DF929625EA0E}">
        <p15:presenceInfo xmlns:p15="http://schemas.microsoft.com/office/powerpoint/2012/main" userId="Craig Moor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4D5DD3"/>
    <a:srgbClr val="3333FF"/>
    <a:srgbClr val="193200"/>
    <a:srgbClr val="002060"/>
    <a:srgbClr val="214200"/>
    <a:srgbClr val="003300"/>
    <a:srgbClr val="0664BA"/>
    <a:srgbClr val="0558A3"/>
    <a:srgbClr val="1C04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8D6354-206F-4740-9F05-8B7196A543AC}" v="1" dt="2020-01-28T22:08:52.355"/>
    <p1510:client id="{65620909-3C93-4FBB-826A-1829915B0FBA}" v="12" dt="2020-01-29T19:02:07.316"/>
    <p1510:client id="{67B2F3CB-AC86-4A1E-B0E5-E141C2B03B1A}" v="398" dt="2020-01-28T20:16:14.641"/>
    <p1510:client id="{D8B66E82-3C03-41EF-BD1F-8580182B8AB9}" v="4" dt="2020-01-28T20:41:34.7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aig Moore" userId="6dac60ba-ce10-4dba-92f6-f26189e8de8a" providerId="ADAL" clId="{028D6354-206F-4740-9F05-8B7196A543AC}"/>
    <pc:docChg chg="modSld">
      <pc:chgData name="Craig Moore" userId="6dac60ba-ce10-4dba-92f6-f26189e8de8a" providerId="ADAL" clId="{028D6354-206F-4740-9F05-8B7196A543AC}" dt="2020-01-28T22:09:26.752" v="43" actId="122"/>
      <pc:docMkLst>
        <pc:docMk/>
      </pc:docMkLst>
      <pc:sldChg chg="addSp modSp">
        <pc:chgData name="Craig Moore" userId="6dac60ba-ce10-4dba-92f6-f26189e8de8a" providerId="ADAL" clId="{028D6354-206F-4740-9F05-8B7196A543AC}" dt="2020-01-28T22:09:26.752" v="43" actId="122"/>
        <pc:sldMkLst>
          <pc:docMk/>
          <pc:sldMk cId="844179423" sldId="531"/>
        </pc:sldMkLst>
        <pc:spChg chg="add mod">
          <ac:chgData name="Craig Moore" userId="6dac60ba-ce10-4dba-92f6-f26189e8de8a" providerId="ADAL" clId="{028D6354-206F-4740-9F05-8B7196A543AC}" dt="2020-01-28T22:09:26.752" v="43" actId="122"/>
          <ac:spMkLst>
            <pc:docMk/>
            <pc:sldMk cId="844179423" sldId="531"/>
            <ac:spMk id="3" creationId="{F126C1E7-E890-4E55-B59D-84F934D55ED4}"/>
          </ac:spMkLst>
        </pc:spChg>
      </pc:sldChg>
    </pc:docChg>
  </pc:docChgLst>
  <pc:docChgLst>
    <pc:chgData name="Alex Marek" userId="b1cca3bf-a591-464a-bb99-6e8d022982f5" providerId="ADAL" clId="{65620909-3C93-4FBB-826A-1829915B0FBA}"/>
    <pc:docChg chg="undo custSel addSld delSld modSld modSection">
      <pc:chgData name="Alex Marek" userId="b1cca3bf-a591-464a-bb99-6e8d022982f5" providerId="ADAL" clId="{65620909-3C93-4FBB-826A-1829915B0FBA}" dt="2020-01-29T19:03:50.213" v="1142" actId="47"/>
      <pc:docMkLst>
        <pc:docMk/>
      </pc:docMkLst>
      <pc:sldChg chg="modSp">
        <pc:chgData name="Alex Marek" userId="b1cca3bf-a591-464a-bb99-6e8d022982f5" providerId="ADAL" clId="{65620909-3C93-4FBB-826A-1829915B0FBA}" dt="2020-01-29T18:15:14.768" v="531" actId="20577"/>
        <pc:sldMkLst>
          <pc:docMk/>
          <pc:sldMk cId="2399522739" sldId="484"/>
        </pc:sldMkLst>
        <pc:spChg chg="mod">
          <ac:chgData name="Alex Marek" userId="b1cca3bf-a591-464a-bb99-6e8d022982f5" providerId="ADAL" clId="{65620909-3C93-4FBB-826A-1829915B0FBA}" dt="2020-01-29T18:15:14.768" v="531" actId="20577"/>
          <ac:spMkLst>
            <pc:docMk/>
            <pc:sldMk cId="2399522739" sldId="484"/>
            <ac:spMk id="9" creationId="{00000000-0000-0000-0000-000000000000}"/>
          </ac:spMkLst>
        </pc:spChg>
        <pc:picChg chg="mod">
          <ac:chgData name="Alex Marek" userId="b1cca3bf-a591-464a-bb99-6e8d022982f5" providerId="ADAL" clId="{65620909-3C93-4FBB-826A-1829915B0FBA}" dt="2020-01-29T18:14:45.698" v="466" actId="14100"/>
          <ac:picMkLst>
            <pc:docMk/>
            <pc:sldMk cId="2399522739" sldId="484"/>
            <ac:picMk id="2" creationId="{FE17C4ED-5318-4E33-91BE-8DB66EC95A6A}"/>
          </ac:picMkLst>
        </pc:picChg>
      </pc:sldChg>
      <pc:sldChg chg="modSp">
        <pc:chgData name="Alex Marek" userId="b1cca3bf-a591-464a-bb99-6e8d022982f5" providerId="ADAL" clId="{65620909-3C93-4FBB-826A-1829915B0FBA}" dt="2020-01-29T17:51:02.304" v="28" actId="20577"/>
        <pc:sldMkLst>
          <pc:docMk/>
          <pc:sldMk cId="226417960" sldId="490"/>
        </pc:sldMkLst>
        <pc:spChg chg="mod">
          <ac:chgData name="Alex Marek" userId="b1cca3bf-a591-464a-bb99-6e8d022982f5" providerId="ADAL" clId="{65620909-3C93-4FBB-826A-1829915B0FBA}" dt="2020-01-29T17:51:02.304" v="28" actId="20577"/>
          <ac:spMkLst>
            <pc:docMk/>
            <pc:sldMk cId="226417960" sldId="490"/>
            <ac:spMk id="3" creationId="{BF0A3288-8877-4E2B-BD71-421FE98B7A9B}"/>
          </ac:spMkLst>
        </pc:spChg>
      </pc:sldChg>
      <pc:sldChg chg="modSp">
        <pc:chgData name="Alex Marek" userId="b1cca3bf-a591-464a-bb99-6e8d022982f5" providerId="ADAL" clId="{65620909-3C93-4FBB-826A-1829915B0FBA}" dt="2020-01-29T17:51:43.498" v="43" actId="20577"/>
        <pc:sldMkLst>
          <pc:docMk/>
          <pc:sldMk cId="296569160" sldId="491"/>
        </pc:sldMkLst>
        <pc:spChg chg="mod">
          <ac:chgData name="Alex Marek" userId="b1cca3bf-a591-464a-bb99-6e8d022982f5" providerId="ADAL" clId="{65620909-3C93-4FBB-826A-1829915B0FBA}" dt="2020-01-29T17:51:43.498" v="43" actId="20577"/>
          <ac:spMkLst>
            <pc:docMk/>
            <pc:sldMk cId="296569160" sldId="491"/>
            <ac:spMk id="9" creationId="{00F85BE7-5620-4777-AEA5-DDB0F8262168}"/>
          </ac:spMkLst>
        </pc:spChg>
      </pc:sldChg>
      <pc:sldChg chg="modSp">
        <pc:chgData name="Alex Marek" userId="b1cca3bf-a591-464a-bb99-6e8d022982f5" providerId="ADAL" clId="{65620909-3C93-4FBB-826A-1829915B0FBA}" dt="2020-01-29T18:05:27.084" v="63" actId="113"/>
        <pc:sldMkLst>
          <pc:docMk/>
          <pc:sldMk cId="4264344409" sldId="513"/>
        </pc:sldMkLst>
        <pc:spChg chg="mod">
          <ac:chgData name="Alex Marek" userId="b1cca3bf-a591-464a-bb99-6e8d022982f5" providerId="ADAL" clId="{65620909-3C93-4FBB-826A-1829915B0FBA}" dt="2020-01-29T18:05:27.084" v="63" actId="113"/>
          <ac:spMkLst>
            <pc:docMk/>
            <pc:sldMk cId="4264344409" sldId="513"/>
            <ac:spMk id="11" creationId="{B6EB2D1D-196F-4023-B4E1-182D7CE06C74}"/>
          </ac:spMkLst>
        </pc:spChg>
      </pc:sldChg>
      <pc:sldChg chg="modSp">
        <pc:chgData name="Alex Marek" userId="b1cca3bf-a591-464a-bb99-6e8d022982f5" providerId="ADAL" clId="{65620909-3C93-4FBB-826A-1829915B0FBA}" dt="2020-01-29T17:58:28.965" v="45" actId="6549"/>
        <pc:sldMkLst>
          <pc:docMk/>
          <pc:sldMk cId="3154429150" sldId="521"/>
        </pc:sldMkLst>
        <pc:spChg chg="mod">
          <ac:chgData name="Alex Marek" userId="b1cca3bf-a591-464a-bb99-6e8d022982f5" providerId="ADAL" clId="{65620909-3C93-4FBB-826A-1829915B0FBA}" dt="2020-01-29T17:58:28.965" v="45" actId="6549"/>
          <ac:spMkLst>
            <pc:docMk/>
            <pc:sldMk cId="3154429150" sldId="521"/>
            <ac:spMk id="2" creationId="{4FE5ED20-4B74-4E6C-8538-C968CC5A020D}"/>
          </ac:spMkLst>
        </pc:spChg>
      </pc:sldChg>
      <pc:sldChg chg="modSp">
        <pc:chgData name="Alex Marek" userId="b1cca3bf-a591-464a-bb99-6e8d022982f5" providerId="ADAL" clId="{65620909-3C93-4FBB-826A-1829915B0FBA}" dt="2020-01-29T18:19:47.748" v="687"/>
        <pc:sldMkLst>
          <pc:docMk/>
          <pc:sldMk cId="2023449736" sldId="524"/>
        </pc:sldMkLst>
        <pc:spChg chg="mod">
          <ac:chgData name="Alex Marek" userId="b1cca3bf-a591-464a-bb99-6e8d022982f5" providerId="ADAL" clId="{65620909-3C93-4FBB-826A-1829915B0FBA}" dt="2020-01-29T18:18:47.904" v="674" actId="20577"/>
          <ac:spMkLst>
            <pc:docMk/>
            <pc:sldMk cId="2023449736" sldId="524"/>
            <ac:spMk id="6" creationId="{8D2B9C66-AEE4-4559-B450-D1520106A41F}"/>
          </ac:spMkLst>
        </pc:spChg>
        <pc:spChg chg="mod">
          <ac:chgData name="Alex Marek" userId="b1cca3bf-a591-464a-bb99-6e8d022982f5" providerId="ADAL" clId="{65620909-3C93-4FBB-826A-1829915B0FBA}" dt="2020-01-29T18:19:47.748" v="687"/>
          <ac:spMkLst>
            <pc:docMk/>
            <pc:sldMk cId="2023449736" sldId="524"/>
            <ac:spMk id="9" creationId="{00000000-0000-0000-0000-000000000000}"/>
          </ac:spMkLst>
        </pc:spChg>
      </pc:sldChg>
      <pc:sldChg chg="modSp">
        <pc:chgData name="Alex Marek" userId="b1cca3bf-a591-464a-bb99-6e8d022982f5" providerId="ADAL" clId="{65620909-3C93-4FBB-826A-1829915B0FBA}" dt="2020-01-29T18:23:52.321" v="833" actId="113"/>
        <pc:sldMkLst>
          <pc:docMk/>
          <pc:sldMk cId="359100336" sldId="525"/>
        </pc:sldMkLst>
        <pc:spChg chg="mod">
          <ac:chgData name="Alex Marek" userId="b1cca3bf-a591-464a-bb99-6e8d022982f5" providerId="ADAL" clId="{65620909-3C93-4FBB-826A-1829915B0FBA}" dt="2020-01-29T18:23:52.321" v="833" actId="113"/>
          <ac:spMkLst>
            <pc:docMk/>
            <pc:sldMk cId="359100336" sldId="525"/>
            <ac:spMk id="6" creationId="{8D2B9C66-AEE4-4559-B450-D1520106A41F}"/>
          </ac:spMkLst>
        </pc:spChg>
        <pc:spChg chg="mod">
          <ac:chgData name="Alex Marek" userId="b1cca3bf-a591-464a-bb99-6e8d022982f5" providerId="ADAL" clId="{65620909-3C93-4FBB-826A-1829915B0FBA}" dt="2020-01-29T18:22:45.021" v="825" actId="20577"/>
          <ac:spMkLst>
            <pc:docMk/>
            <pc:sldMk cId="359100336" sldId="525"/>
            <ac:spMk id="9" creationId="{00000000-0000-0000-0000-000000000000}"/>
          </ac:spMkLst>
        </pc:spChg>
        <pc:cxnChg chg="mod">
          <ac:chgData name="Alex Marek" userId="b1cca3bf-a591-464a-bb99-6e8d022982f5" providerId="ADAL" clId="{65620909-3C93-4FBB-826A-1829915B0FBA}" dt="2020-01-29T18:22:06.922" v="816" actId="1076"/>
          <ac:cxnSpMkLst>
            <pc:docMk/>
            <pc:sldMk cId="359100336" sldId="525"/>
            <ac:cxnSpMk id="10" creationId="{7A9A6D2F-CED7-4E05-A0B6-6B830C42DAE1}"/>
          </ac:cxnSpMkLst>
        </pc:cxnChg>
      </pc:sldChg>
      <pc:sldChg chg="modSp">
        <pc:chgData name="Alex Marek" userId="b1cca3bf-a591-464a-bb99-6e8d022982f5" providerId="ADAL" clId="{65620909-3C93-4FBB-826A-1829915B0FBA}" dt="2020-01-29T18:31:51.670" v="949" actId="1076"/>
        <pc:sldMkLst>
          <pc:docMk/>
          <pc:sldMk cId="782046015" sldId="526"/>
        </pc:sldMkLst>
        <pc:spChg chg="mod">
          <ac:chgData name="Alex Marek" userId="b1cca3bf-a591-464a-bb99-6e8d022982f5" providerId="ADAL" clId="{65620909-3C93-4FBB-826A-1829915B0FBA}" dt="2020-01-29T18:24:03.872" v="838" actId="20577"/>
          <ac:spMkLst>
            <pc:docMk/>
            <pc:sldMk cId="782046015" sldId="526"/>
            <ac:spMk id="6" creationId="{8D2B9C66-AEE4-4559-B450-D1520106A41F}"/>
          </ac:spMkLst>
        </pc:spChg>
        <pc:spChg chg="mod">
          <ac:chgData name="Alex Marek" userId="b1cca3bf-a591-464a-bb99-6e8d022982f5" providerId="ADAL" clId="{65620909-3C93-4FBB-826A-1829915B0FBA}" dt="2020-01-29T18:31:29.861" v="947"/>
          <ac:spMkLst>
            <pc:docMk/>
            <pc:sldMk cId="782046015" sldId="526"/>
            <ac:spMk id="9" creationId="{00000000-0000-0000-0000-000000000000}"/>
          </ac:spMkLst>
        </pc:spChg>
        <pc:spChg chg="mod">
          <ac:chgData name="Alex Marek" userId="b1cca3bf-a591-464a-bb99-6e8d022982f5" providerId="ADAL" clId="{65620909-3C93-4FBB-826A-1829915B0FBA}" dt="2020-01-29T18:31:47.480" v="948" actId="1076"/>
          <ac:spMkLst>
            <pc:docMk/>
            <pc:sldMk cId="782046015" sldId="526"/>
            <ac:spMk id="11" creationId="{AB3164FA-FF01-4914-A84F-795E2F575EA3}"/>
          </ac:spMkLst>
        </pc:spChg>
        <pc:spChg chg="mod">
          <ac:chgData name="Alex Marek" userId="b1cca3bf-a591-464a-bb99-6e8d022982f5" providerId="ADAL" clId="{65620909-3C93-4FBB-826A-1829915B0FBA}" dt="2020-01-29T18:31:51.670" v="949" actId="1076"/>
          <ac:spMkLst>
            <pc:docMk/>
            <pc:sldMk cId="782046015" sldId="526"/>
            <ac:spMk id="14" creationId="{B1942649-E0C7-4C42-B630-2388FE88A600}"/>
          </ac:spMkLst>
        </pc:spChg>
      </pc:sldChg>
      <pc:sldChg chg="modSp">
        <pc:chgData name="Alex Marek" userId="b1cca3bf-a591-464a-bb99-6e8d022982f5" providerId="ADAL" clId="{65620909-3C93-4FBB-826A-1829915B0FBA}" dt="2020-01-29T18:37:38.397" v="979" actId="6549"/>
        <pc:sldMkLst>
          <pc:docMk/>
          <pc:sldMk cId="1414750949" sldId="528"/>
        </pc:sldMkLst>
        <pc:spChg chg="mod">
          <ac:chgData name="Alex Marek" userId="b1cca3bf-a591-464a-bb99-6e8d022982f5" providerId="ADAL" clId="{65620909-3C93-4FBB-826A-1829915B0FBA}" dt="2020-01-29T18:37:38.397" v="979" actId="6549"/>
          <ac:spMkLst>
            <pc:docMk/>
            <pc:sldMk cId="1414750949" sldId="528"/>
            <ac:spMk id="9" creationId="{00000000-0000-0000-0000-000000000000}"/>
          </ac:spMkLst>
        </pc:spChg>
      </pc:sldChg>
      <pc:sldChg chg="addSp delSp modSp">
        <pc:chgData name="Alex Marek" userId="b1cca3bf-a591-464a-bb99-6e8d022982f5" providerId="ADAL" clId="{65620909-3C93-4FBB-826A-1829915B0FBA}" dt="2020-01-29T19:03:00.037" v="1140" actId="14100"/>
        <pc:sldMkLst>
          <pc:docMk/>
          <pc:sldMk cId="4168283499" sldId="530"/>
        </pc:sldMkLst>
        <pc:spChg chg="add del">
          <ac:chgData name="Alex Marek" userId="b1cca3bf-a591-464a-bb99-6e8d022982f5" providerId="ADAL" clId="{65620909-3C93-4FBB-826A-1829915B0FBA}" dt="2020-01-29T18:35:26.891" v="960"/>
          <ac:spMkLst>
            <pc:docMk/>
            <pc:sldMk cId="4168283499" sldId="530"/>
            <ac:spMk id="2" creationId="{122E230A-51BD-4439-8ED5-3F7430AFC5C5}"/>
          </ac:spMkLst>
        </pc:spChg>
        <pc:spChg chg="mod">
          <ac:chgData name="Alex Marek" userId="b1cca3bf-a591-464a-bb99-6e8d022982f5" providerId="ADAL" clId="{65620909-3C93-4FBB-826A-1829915B0FBA}" dt="2020-01-29T19:02:55.388" v="1139" actId="20577"/>
          <ac:spMkLst>
            <pc:docMk/>
            <pc:sldMk cId="4168283499" sldId="530"/>
            <ac:spMk id="9" creationId="{00000000-0000-0000-0000-000000000000}"/>
          </ac:spMkLst>
        </pc:spChg>
        <pc:spChg chg="mod">
          <ac:chgData name="Alex Marek" userId="b1cca3bf-a591-464a-bb99-6e8d022982f5" providerId="ADAL" clId="{65620909-3C93-4FBB-826A-1829915B0FBA}" dt="2020-01-29T19:00:17.840" v="985" actId="20577"/>
          <ac:spMkLst>
            <pc:docMk/>
            <pc:sldMk cId="4168283499" sldId="530"/>
            <ac:spMk id="14" creationId="{80329AA6-824B-4242-988B-62A5F28CB7EB}"/>
          </ac:spMkLst>
        </pc:spChg>
        <pc:picChg chg="mod">
          <ac:chgData name="Alex Marek" userId="b1cca3bf-a591-464a-bb99-6e8d022982f5" providerId="ADAL" clId="{65620909-3C93-4FBB-826A-1829915B0FBA}" dt="2020-01-29T19:03:00.037" v="1140" actId="14100"/>
          <ac:picMkLst>
            <pc:docMk/>
            <pc:sldMk cId="4168283499" sldId="530"/>
            <ac:picMk id="3" creationId="{30185979-4F7A-4579-937D-A7DE1AF081CB}"/>
          </ac:picMkLst>
        </pc:picChg>
      </pc:sldChg>
      <pc:sldChg chg="modSp">
        <pc:chgData name="Alex Marek" userId="b1cca3bf-a591-464a-bb99-6e8d022982f5" providerId="ADAL" clId="{65620909-3C93-4FBB-826A-1829915B0FBA}" dt="2020-01-29T19:03:26.953" v="1141" actId="13926"/>
        <pc:sldMkLst>
          <pc:docMk/>
          <pc:sldMk cId="844179423" sldId="531"/>
        </pc:sldMkLst>
        <pc:spChg chg="mod">
          <ac:chgData name="Alex Marek" userId="b1cca3bf-a591-464a-bb99-6e8d022982f5" providerId="ADAL" clId="{65620909-3C93-4FBB-826A-1829915B0FBA}" dt="2020-01-29T17:50:25.469" v="0" actId="1076"/>
          <ac:spMkLst>
            <pc:docMk/>
            <pc:sldMk cId="844179423" sldId="531"/>
            <ac:spMk id="3" creationId="{F126C1E7-E890-4E55-B59D-84F934D55ED4}"/>
          </ac:spMkLst>
        </pc:spChg>
        <pc:spChg chg="mod">
          <ac:chgData name="Alex Marek" userId="b1cca3bf-a591-464a-bb99-6e8d022982f5" providerId="ADAL" clId="{65620909-3C93-4FBB-826A-1829915B0FBA}" dt="2020-01-29T19:03:26.953" v="1141" actId="13926"/>
          <ac:spMkLst>
            <pc:docMk/>
            <pc:sldMk cId="844179423" sldId="531"/>
            <ac:spMk id="11" creationId="{C4C7D03C-9B09-43EF-84D1-21B4888F8FC3}"/>
          </ac:spMkLst>
        </pc:spChg>
      </pc:sldChg>
      <pc:sldChg chg="del">
        <pc:chgData name="Alex Marek" userId="b1cca3bf-a591-464a-bb99-6e8d022982f5" providerId="ADAL" clId="{65620909-3C93-4FBB-826A-1829915B0FBA}" dt="2020-01-29T19:03:50.213" v="1142" actId="47"/>
        <pc:sldMkLst>
          <pc:docMk/>
          <pc:sldMk cId="3611145167" sldId="532"/>
        </pc:sldMkLst>
      </pc:sldChg>
      <pc:sldChg chg="addSp delSp modSp add">
        <pc:chgData name="Alex Marek" userId="b1cca3bf-a591-464a-bb99-6e8d022982f5" providerId="ADAL" clId="{65620909-3C93-4FBB-826A-1829915B0FBA}" dt="2020-01-29T18:03:21.132" v="62" actId="14100"/>
        <pc:sldMkLst>
          <pc:docMk/>
          <pc:sldMk cId="204705722" sldId="543"/>
        </pc:sldMkLst>
        <pc:spChg chg="mod">
          <ac:chgData name="Alex Marek" userId="b1cca3bf-a591-464a-bb99-6e8d022982f5" providerId="ADAL" clId="{65620909-3C93-4FBB-826A-1829915B0FBA}" dt="2020-01-29T18:03:12.970" v="61" actId="20577"/>
          <ac:spMkLst>
            <pc:docMk/>
            <pc:sldMk cId="204705722" sldId="543"/>
            <ac:spMk id="2" creationId="{B8B241A7-26DF-4C09-AB87-DDF65EF6A008}"/>
          </ac:spMkLst>
        </pc:spChg>
        <pc:spChg chg="del mod">
          <ac:chgData name="Alex Marek" userId="b1cca3bf-a591-464a-bb99-6e8d022982f5" providerId="ADAL" clId="{65620909-3C93-4FBB-826A-1829915B0FBA}" dt="2020-01-29T18:02:17.654" v="48"/>
          <ac:spMkLst>
            <pc:docMk/>
            <pc:sldMk cId="204705722" sldId="543"/>
            <ac:spMk id="3" creationId="{A48EFC7D-177F-455E-9C6F-67E818E1F160}"/>
          </ac:spMkLst>
        </pc:spChg>
        <pc:picChg chg="add mod">
          <ac:chgData name="Alex Marek" userId="b1cca3bf-a591-464a-bb99-6e8d022982f5" providerId="ADAL" clId="{65620909-3C93-4FBB-826A-1829915B0FBA}" dt="2020-01-29T18:03:21.132" v="62" actId="14100"/>
          <ac:picMkLst>
            <pc:docMk/>
            <pc:sldMk cId="204705722" sldId="543"/>
            <ac:picMk id="6" creationId="{0CA56C80-BA37-4919-B9B9-8BBB46DEBC2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649" cy="464839"/>
          </a:xfrm>
          <a:prstGeom prst="rect">
            <a:avLst/>
          </a:prstGeom>
        </p:spPr>
        <p:txBody>
          <a:bodyPr vert="horz" lIns="88271" tIns="44136" rIns="88271" bIns="44136" rtlCol="0"/>
          <a:lstStyle>
            <a:lvl1pPr algn="l">
              <a:defRPr sz="1200"/>
            </a:lvl1pPr>
          </a:lstStyle>
          <a:p>
            <a:endParaRPr lang="en-US"/>
          </a:p>
        </p:txBody>
      </p:sp>
      <p:sp>
        <p:nvSpPr>
          <p:cNvPr id="3" name="Date Placeholder 2"/>
          <p:cNvSpPr>
            <a:spLocks noGrp="1"/>
          </p:cNvSpPr>
          <p:nvPr>
            <p:ph type="dt" sz="quarter" idx="1"/>
          </p:nvPr>
        </p:nvSpPr>
        <p:spPr>
          <a:xfrm>
            <a:off x="3977928" y="2"/>
            <a:ext cx="3043649" cy="464839"/>
          </a:xfrm>
          <a:prstGeom prst="rect">
            <a:avLst/>
          </a:prstGeom>
        </p:spPr>
        <p:txBody>
          <a:bodyPr vert="horz" lIns="88271" tIns="44136" rIns="88271" bIns="44136" rtlCol="0"/>
          <a:lstStyle>
            <a:lvl1pPr algn="r">
              <a:defRPr sz="1200"/>
            </a:lvl1pPr>
          </a:lstStyle>
          <a:p>
            <a:fld id="{5FA70BF0-8B10-4E64-ABDF-7E356E055761}" type="datetimeFigureOut">
              <a:rPr lang="en-US" smtClean="0"/>
              <a:pPr/>
              <a:t>1/29/2020</a:t>
            </a:fld>
            <a:endParaRPr lang="en-US"/>
          </a:p>
        </p:txBody>
      </p:sp>
      <p:sp>
        <p:nvSpPr>
          <p:cNvPr id="4" name="Footer Placeholder 3"/>
          <p:cNvSpPr>
            <a:spLocks noGrp="1"/>
          </p:cNvSpPr>
          <p:nvPr>
            <p:ph type="ftr" sz="quarter" idx="2"/>
          </p:nvPr>
        </p:nvSpPr>
        <p:spPr>
          <a:xfrm>
            <a:off x="0" y="8842723"/>
            <a:ext cx="3043649" cy="464839"/>
          </a:xfrm>
          <a:prstGeom prst="rect">
            <a:avLst/>
          </a:prstGeom>
        </p:spPr>
        <p:txBody>
          <a:bodyPr vert="horz" lIns="88271" tIns="44136" rIns="88271" bIns="44136" rtlCol="0" anchor="b"/>
          <a:lstStyle>
            <a:lvl1pPr algn="l">
              <a:defRPr sz="1200"/>
            </a:lvl1pPr>
          </a:lstStyle>
          <a:p>
            <a:endParaRPr lang="en-US"/>
          </a:p>
        </p:txBody>
      </p:sp>
      <p:sp>
        <p:nvSpPr>
          <p:cNvPr id="5" name="Slide Number Placeholder 4"/>
          <p:cNvSpPr>
            <a:spLocks noGrp="1"/>
          </p:cNvSpPr>
          <p:nvPr>
            <p:ph type="sldNum" sz="quarter" idx="3"/>
          </p:nvPr>
        </p:nvSpPr>
        <p:spPr>
          <a:xfrm>
            <a:off x="3977928" y="8842723"/>
            <a:ext cx="3043649" cy="464839"/>
          </a:xfrm>
          <a:prstGeom prst="rect">
            <a:avLst/>
          </a:prstGeom>
        </p:spPr>
        <p:txBody>
          <a:bodyPr vert="horz" lIns="88271" tIns="44136" rIns="88271" bIns="44136" rtlCol="0" anchor="b"/>
          <a:lstStyle>
            <a:lvl1pPr algn="r">
              <a:defRPr sz="1200"/>
            </a:lvl1pPr>
          </a:lstStyle>
          <a:p>
            <a:fld id="{F02BFBEF-DAC8-4638-B78C-E16A27A0F4BA}" type="slidenum">
              <a:rPr lang="en-US" smtClean="0"/>
              <a:pPr/>
              <a:t>‹#›</a:t>
            </a:fld>
            <a:endParaRPr lang="en-US"/>
          </a:p>
        </p:txBody>
      </p:sp>
    </p:spTree>
    <p:extLst>
      <p:ext uri="{BB962C8B-B14F-4D97-AF65-F5344CB8AC3E}">
        <p14:creationId xmlns:p14="http://schemas.microsoft.com/office/powerpoint/2010/main" val="27885055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1" y="0"/>
            <a:ext cx="3043665" cy="464814"/>
          </a:xfrm>
          <a:prstGeom prst="rect">
            <a:avLst/>
          </a:prstGeom>
          <a:noFill/>
          <a:ln w="9525">
            <a:noFill/>
            <a:miter lim="800000"/>
            <a:headEnd/>
            <a:tailEnd/>
          </a:ln>
          <a:effectLst/>
        </p:spPr>
        <p:txBody>
          <a:bodyPr vert="horz" wrap="square" lIns="88251" tIns="44125" rIns="88251" bIns="44125" numCol="1" anchor="t" anchorCtr="0" compatLnSpc="1">
            <a:prstTxWarp prst="textNoShape">
              <a:avLst/>
            </a:prstTxWarp>
          </a:bodyPr>
          <a:lstStyle>
            <a:lvl1pPr defTabSz="881962">
              <a:defRPr sz="1300"/>
            </a:lvl1pPr>
          </a:lstStyle>
          <a:p>
            <a:pPr>
              <a:defRPr/>
            </a:pPr>
            <a:endParaRPr lang="en-US"/>
          </a:p>
        </p:txBody>
      </p:sp>
      <p:sp>
        <p:nvSpPr>
          <p:cNvPr id="32771" name="Rectangle 3"/>
          <p:cNvSpPr>
            <a:spLocks noGrp="1" noChangeArrowheads="1"/>
          </p:cNvSpPr>
          <p:nvPr>
            <p:ph type="dt" idx="1"/>
          </p:nvPr>
        </p:nvSpPr>
        <p:spPr bwMode="auto">
          <a:xfrm>
            <a:off x="3977829" y="0"/>
            <a:ext cx="3043665" cy="464814"/>
          </a:xfrm>
          <a:prstGeom prst="rect">
            <a:avLst/>
          </a:prstGeom>
          <a:noFill/>
          <a:ln w="9525">
            <a:noFill/>
            <a:miter lim="800000"/>
            <a:headEnd/>
            <a:tailEnd/>
          </a:ln>
          <a:effectLst/>
        </p:spPr>
        <p:txBody>
          <a:bodyPr vert="horz" wrap="square" lIns="88251" tIns="44125" rIns="88251" bIns="44125" numCol="1" anchor="t" anchorCtr="0" compatLnSpc="1">
            <a:prstTxWarp prst="textNoShape">
              <a:avLst/>
            </a:prstTxWarp>
          </a:bodyPr>
          <a:lstStyle>
            <a:lvl1pPr algn="r" defTabSz="881962">
              <a:defRPr sz="1300"/>
            </a:lvl1pPr>
          </a:lstStyle>
          <a:p>
            <a:pPr>
              <a:defRPr/>
            </a:pPr>
            <a:endParaRPr lang="en-US"/>
          </a:p>
        </p:txBody>
      </p:sp>
      <p:sp>
        <p:nvSpPr>
          <p:cNvPr id="38916" name="Rectangle 4"/>
          <p:cNvSpPr>
            <a:spLocks noGrp="1" noRot="1" noChangeAspect="1" noChangeArrowheads="1" noTextEdit="1"/>
          </p:cNvSpPr>
          <p:nvPr>
            <p:ph type="sldImg" idx="2"/>
          </p:nvPr>
        </p:nvSpPr>
        <p:spPr bwMode="auto">
          <a:xfrm>
            <a:off x="1184275" y="700088"/>
            <a:ext cx="4654550" cy="3490912"/>
          </a:xfrm>
          <a:prstGeom prst="rect">
            <a:avLst/>
          </a:prstGeom>
          <a:noFill/>
          <a:ln w="9525">
            <a:solidFill>
              <a:srgbClr val="000000"/>
            </a:solidFill>
            <a:miter lim="800000"/>
            <a:headEnd/>
            <a:tailEnd/>
          </a:ln>
        </p:spPr>
      </p:sp>
      <p:sp>
        <p:nvSpPr>
          <p:cNvPr id="32773" name="Rectangle 5"/>
          <p:cNvSpPr>
            <a:spLocks noGrp="1" noChangeArrowheads="1"/>
          </p:cNvSpPr>
          <p:nvPr>
            <p:ph type="body" sz="quarter" idx="3"/>
          </p:nvPr>
        </p:nvSpPr>
        <p:spPr bwMode="auto">
          <a:xfrm>
            <a:off x="702633" y="4422144"/>
            <a:ext cx="5617837" cy="4188133"/>
          </a:xfrm>
          <a:prstGeom prst="rect">
            <a:avLst/>
          </a:prstGeom>
          <a:noFill/>
          <a:ln w="9525">
            <a:noFill/>
            <a:miter lim="800000"/>
            <a:headEnd/>
            <a:tailEnd/>
          </a:ln>
          <a:effectLst/>
        </p:spPr>
        <p:txBody>
          <a:bodyPr vert="horz" wrap="square" lIns="88251" tIns="44125" rIns="88251" bIns="441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2774" name="Rectangle 6"/>
          <p:cNvSpPr>
            <a:spLocks noGrp="1" noChangeArrowheads="1"/>
          </p:cNvSpPr>
          <p:nvPr>
            <p:ph type="ftr" sz="quarter" idx="4"/>
          </p:nvPr>
        </p:nvSpPr>
        <p:spPr bwMode="auto">
          <a:xfrm>
            <a:off x="1" y="8842685"/>
            <a:ext cx="3043665" cy="464814"/>
          </a:xfrm>
          <a:prstGeom prst="rect">
            <a:avLst/>
          </a:prstGeom>
          <a:noFill/>
          <a:ln w="9525">
            <a:noFill/>
            <a:miter lim="800000"/>
            <a:headEnd/>
            <a:tailEnd/>
          </a:ln>
          <a:effectLst/>
        </p:spPr>
        <p:txBody>
          <a:bodyPr vert="horz" wrap="square" lIns="88251" tIns="44125" rIns="88251" bIns="44125" numCol="1" anchor="b" anchorCtr="0" compatLnSpc="1">
            <a:prstTxWarp prst="textNoShape">
              <a:avLst/>
            </a:prstTxWarp>
          </a:bodyPr>
          <a:lstStyle>
            <a:lvl1pPr defTabSz="881962">
              <a:defRPr sz="1300"/>
            </a:lvl1pPr>
          </a:lstStyle>
          <a:p>
            <a:pPr>
              <a:defRPr/>
            </a:pPr>
            <a:endParaRPr lang="en-US"/>
          </a:p>
        </p:txBody>
      </p:sp>
      <p:sp>
        <p:nvSpPr>
          <p:cNvPr id="32775" name="Rectangle 7"/>
          <p:cNvSpPr>
            <a:spLocks noGrp="1" noChangeArrowheads="1"/>
          </p:cNvSpPr>
          <p:nvPr>
            <p:ph type="sldNum" sz="quarter" idx="5"/>
          </p:nvPr>
        </p:nvSpPr>
        <p:spPr bwMode="auto">
          <a:xfrm>
            <a:off x="3977829" y="8842685"/>
            <a:ext cx="3043665" cy="464814"/>
          </a:xfrm>
          <a:prstGeom prst="rect">
            <a:avLst/>
          </a:prstGeom>
          <a:noFill/>
          <a:ln w="9525">
            <a:noFill/>
            <a:miter lim="800000"/>
            <a:headEnd/>
            <a:tailEnd/>
          </a:ln>
          <a:effectLst/>
        </p:spPr>
        <p:txBody>
          <a:bodyPr vert="horz" wrap="square" lIns="88251" tIns="44125" rIns="88251" bIns="44125" numCol="1" anchor="b" anchorCtr="0" compatLnSpc="1">
            <a:prstTxWarp prst="textNoShape">
              <a:avLst/>
            </a:prstTxWarp>
          </a:bodyPr>
          <a:lstStyle>
            <a:lvl1pPr algn="r" defTabSz="881962">
              <a:defRPr sz="1300"/>
            </a:lvl1pPr>
          </a:lstStyle>
          <a:p>
            <a:pPr>
              <a:defRPr/>
            </a:pPr>
            <a:fld id="{AB7600BC-24A3-4634-9642-91F9699DDD05}" type="slidenum">
              <a:rPr lang="en-US"/>
              <a:pPr>
                <a:defRPr/>
              </a:pPr>
              <a:t>‹#›</a:t>
            </a:fld>
            <a:endParaRPr lang="en-US"/>
          </a:p>
        </p:txBody>
      </p:sp>
    </p:spTree>
    <p:extLst>
      <p:ext uri="{BB962C8B-B14F-4D97-AF65-F5344CB8AC3E}">
        <p14:creationId xmlns:p14="http://schemas.microsoft.com/office/powerpoint/2010/main" val="74629060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defTabSz="880962"/>
            <a:fld id="{E7A0D54F-2E10-4DEA-B2BB-4CDB0064A7C2}" type="slidenum">
              <a:rPr lang="en-US" smtClean="0"/>
              <a:pPr defTabSz="880962"/>
              <a:t>1</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41432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B7600BC-24A3-4634-9642-91F9699DDD05}" type="slidenum">
              <a:rPr lang="en-US" smtClean="0"/>
              <a:pPr>
                <a:defRPr/>
              </a:pPr>
              <a:t>10</a:t>
            </a:fld>
            <a:endParaRPr lang="en-US"/>
          </a:p>
        </p:txBody>
      </p:sp>
    </p:spTree>
    <p:extLst>
      <p:ext uri="{BB962C8B-B14F-4D97-AF65-F5344CB8AC3E}">
        <p14:creationId xmlns:p14="http://schemas.microsoft.com/office/powerpoint/2010/main" val="111094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B7600BC-24A3-4634-9642-91F9699DDD05}" type="slidenum">
              <a:rPr lang="en-US" smtClean="0"/>
              <a:pPr>
                <a:defRPr/>
              </a:pPr>
              <a:t>12</a:t>
            </a:fld>
            <a:endParaRPr lang="en-US"/>
          </a:p>
        </p:txBody>
      </p:sp>
    </p:spTree>
    <p:extLst>
      <p:ext uri="{BB962C8B-B14F-4D97-AF65-F5344CB8AC3E}">
        <p14:creationId xmlns:p14="http://schemas.microsoft.com/office/powerpoint/2010/main" val="243977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B7600BC-24A3-4634-9642-91F9699DDD05}" type="slidenum">
              <a:rPr lang="en-US" smtClean="0"/>
              <a:pPr>
                <a:defRPr/>
              </a:pPr>
              <a:t>14</a:t>
            </a:fld>
            <a:endParaRPr lang="en-US"/>
          </a:p>
        </p:txBody>
      </p:sp>
    </p:spTree>
    <p:extLst>
      <p:ext uri="{BB962C8B-B14F-4D97-AF65-F5344CB8AC3E}">
        <p14:creationId xmlns:p14="http://schemas.microsoft.com/office/powerpoint/2010/main" val="1360726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B7600BC-24A3-4634-9642-91F9699DDD05}" type="slidenum">
              <a:rPr lang="en-US" smtClean="0"/>
              <a:pPr>
                <a:defRPr/>
              </a:pPr>
              <a:t>15</a:t>
            </a:fld>
            <a:endParaRPr lang="en-US"/>
          </a:p>
        </p:txBody>
      </p:sp>
    </p:spTree>
    <p:extLst>
      <p:ext uri="{BB962C8B-B14F-4D97-AF65-F5344CB8AC3E}">
        <p14:creationId xmlns:p14="http://schemas.microsoft.com/office/powerpoint/2010/main" val="1101971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B7600BC-24A3-4634-9642-91F9699DDD05}" type="slidenum">
              <a:rPr lang="en-US" smtClean="0"/>
              <a:pPr>
                <a:defRPr/>
              </a:pPr>
              <a:t>16</a:t>
            </a:fld>
            <a:endParaRPr lang="en-US"/>
          </a:p>
        </p:txBody>
      </p:sp>
    </p:spTree>
    <p:extLst>
      <p:ext uri="{BB962C8B-B14F-4D97-AF65-F5344CB8AC3E}">
        <p14:creationId xmlns:p14="http://schemas.microsoft.com/office/powerpoint/2010/main" val="2664807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B7600BC-24A3-4634-9642-91F9699DDD05}" type="slidenum">
              <a:rPr lang="en-US" smtClean="0"/>
              <a:pPr>
                <a:defRPr/>
              </a:pPr>
              <a:t>17</a:t>
            </a:fld>
            <a:endParaRPr lang="en-US"/>
          </a:p>
        </p:txBody>
      </p:sp>
    </p:spTree>
    <p:extLst>
      <p:ext uri="{BB962C8B-B14F-4D97-AF65-F5344CB8AC3E}">
        <p14:creationId xmlns:p14="http://schemas.microsoft.com/office/powerpoint/2010/main" val="699863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B7600BC-24A3-4634-9642-91F9699DDD05}" type="slidenum">
              <a:rPr lang="en-US" smtClean="0"/>
              <a:pPr>
                <a:defRPr/>
              </a:pPr>
              <a:t>18</a:t>
            </a:fld>
            <a:endParaRPr lang="en-US"/>
          </a:p>
        </p:txBody>
      </p:sp>
    </p:spTree>
    <p:extLst>
      <p:ext uri="{BB962C8B-B14F-4D97-AF65-F5344CB8AC3E}">
        <p14:creationId xmlns:p14="http://schemas.microsoft.com/office/powerpoint/2010/main" val="4159391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B7600BC-24A3-4634-9642-91F9699DDD05}" type="slidenum">
              <a:rPr lang="en-US" smtClean="0"/>
              <a:pPr>
                <a:defRPr/>
              </a:pPr>
              <a:t>19</a:t>
            </a:fld>
            <a:endParaRPr lang="en-US"/>
          </a:p>
        </p:txBody>
      </p:sp>
    </p:spTree>
    <p:extLst>
      <p:ext uri="{BB962C8B-B14F-4D97-AF65-F5344CB8AC3E}">
        <p14:creationId xmlns:p14="http://schemas.microsoft.com/office/powerpoint/2010/main" val="825766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B7600BC-24A3-4634-9642-91F9699DDD05}" type="slidenum">
              <a:rPr lang="en-US" smtClean="0"/>
              <a:pPr>
                <a:defRPr/>
              </a:pPr>
              <a:t>20</a:t>
            </a:fld>
            <a:endParaRPr lang="en-US"/>
          </a:p>
        </p:txBody>
      </p:sp>
    </p:spTree>
    <p:extLst>
      <p:ext uri="{BB962C8B-B14F-4D97-AF65-F5344CB8AC3E}">
        <p14:creationId xmlns:p14="http://schemas.microsoft.com/office/powerpoint/2010/main" val="3880532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B7600BC-24A3-4634-9642-91F9699DDD05}" type="slidenum">
              <a:rPr lang="en-US" smtClean="0"/>
              <a:pPr>
                <a:defRPr/>
              </a:pPr>
              <a:t>21</a:t>
            </a:fld>
            <a:endParaRPr lang="en-US"/>
          </a:p>
        </p:txBody>
      </p:sp>
    </p:spTree>
    <p:extLst>
      <p:ext uri="{BB962C8B-B14F-4D97-AF65-F5344CB8AC3E}">
        <p14:creationId xmlns:p14="http://schemas.microsoft.com/office/powerpoint/2010/main" val="2256690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defTabSz="880962"/>
            <a:fld id="{712F6BF4-5463-4CE9-82CE-B67327C3E9C4}" type="slidenum">
              <a:rPr lang="en-US" smtClean="0"/>
              <a:pPr defTabSz="880962"/>
              <a:t>2</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a:t>Read disclosures</a:t>
            </a:r>
          </a:p>
        </p:txBody>
      </p:sp>
    </p:spTree>
    <p:extLst>
      <p:ext uri="{BB962C8B-B14F-4D97-AF65-F5344CB8AC3E}">
        <p14:creationId xmlns:p14="http://schemas.microsoft.com/office/powerpoint/2010/main" val="1001686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B7600BC-24A3-4634-9642-91F9699DDD05}" type="slidenum">
              <a:rPr lang="en-US" smtClean="0"/>
              <a:pPr>
                <a:defRPr/>
              </a:pPr>
              <a:t>22</a:t>
            </a:fld>
            <a:endParaRPr lang="en-US"/>
          </a:p>
        </p:txBody>
      </p:sp>
    </p:spTree>
    <p:extLst>
      <p:ext uri="{BB962C8B-B14F-4D97-AF65-F5344CB8AC3E}">
        <p14:creationId xmlns:p14="http://schemas.microsoft.com/office/powerpoint/2010/main" val="1044101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B7600BC-24A3-4634-9642-91F9699DDD05}" type="slidenum">
              <a:rPr lang="en-US" smtClean="0"/>
              <a:pPr>
                <a:defRPr/>
              </a:pPr>
              <a:t>23</a:t>
            </a:fld>
            <a:endParaRPr lang="en-US"/>
          </a:p>
        </p:txBody>
      </p:sp>
    </p:spTree>
    <p:extLst>
      <p:ext uri="{BB962C8B-B14F-4D97-AF65-F5344CB8AC3E}">
        <p14:creationId xmlns:p14="http://schemas.microsoft.com/office/powerpoint/2010/main" val="4268994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B7600BC-24A3-4634-9642-91F9699DDD05}" type="slidenum">
              <a:rPr lang="en-US" smtClean="0"/>
              <a:pPr>
                <a:defRPr/>
              </a:pPr>
              <a:t>24</a:t>
            </a:fld>
            <a:endParaRPr lang="en-US"/>
          </a:p>
        </p:txBody>
      </p:sp>
    </p:spTree>
    <p:extLst>
      <p:ext uri="{BB962C8B-B14F-4D97-AF65-F5344CB8AC3E}">
        <p14:creationId xmlns:p14="http://schemas.microsoft.com/office/powerpoint/2010/main" val="1734679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B7600BC-24A3-4634-9642-91F9699DDD05}" type="slidenum">
              <a:rPr lang="en-US" smtClean="0"/>
              <a:pPr>
                <a:defRPr/>
              </a:pPr>
              <a:t>25</a:t>
            </a:fld>
            <a:endParaRPr lang="en-US"/>
          </a:p>
        </p:txBody>
      </p:sp>
    </p:spTree>
    <p:extLst>
      <p:ext uri="{BB962C8B-B14F-4D97-AF65-F5344CB8AC3E}">
        <p14:creationId xmlns:p14="http://schemas.microsoft.com/office/powerpoint/2010/main" val="3192734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B7600BC-24A3-4634-9642-91F9699DDD05}" type="slidenum">
              <a:rPr lang="en-US" smtClean="0"/>
              <a:pPr>
                <a:defRPr/>
              </a:pPr>
              <a:t>26</a:t>
            </a:fld>
            <a:endParaRPr lang="en-US"/>
          </a:p>
        </p:txBody>
      </p:sp>
    </p:spTree>
    <p:extLst>
      <p:ext uri="{BB962C8B-B14F-4D97-AF65-F5344CB8AC3E}">
        <p14:creationId xmlns:p14="http://schemas.microsoft.com/office/powerpoint/2010/main" val="19430754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B7600BC-24A3-4634-9642-91F9699DDD05}" type="slidenum">
              <a:rPr lang="en-US" smtClean="0"/>
              <a:pPr>
                <a:defRPr/>
              </a:pPr>
              <a:t>27</a:t>
            </a:fld>
            <a:endParaRPr lang="en-US"/>
          </a:p>
        </p:txBody>
      </p:sp>
    </p:spTree>
    <p:extLst>
      <p:ext uri="{BB962C8B-B14F-4D97-AF65-F5344CB8AC3E}">
        <p14:creationId xmlns:p14="http://schemas.microsoft.com/office/powerpoint/2010/main" val="30592968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B7600BC-24A3-4634-9642-91F9699DDD05}" type="slidenum">
              <a:rPr lang="en-US" smtClean="0"/>
              <a:pPr>
                <a:defRPr/>
              </a:pPr>
              <a:t>28</a:t>
            </a:fld>
            <a:endParaRPr lang="en-US"/>
          </a:p>
        </p:txBody>
      </p:sp>
    </p:spTree>
    <p:extLst>
      <p:ext uri="{BB962C8B-B14F-4D97-AF65-F5344CB8AC3E}">
        <p14:creationId xmlns:p14="http://schemas.microsoft.com/office/powerpoint/2010/main" val="17830674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B7600BC-24A3-4634-9642-91F9699DDD05}" type="slidenum">
              <a:rPr lang="en-US" smtClean="0"/>
              <a:pPr>
                <a:defRPr/>
              </a:pPr>
              <a:t>29</a:t>
            </a:fld>
            <a:endParaRPr lang="en-US"/>
          </a:p>
        </p:txBody>
      </p:sp>
    </p:spTree>
    <p:extLst>
      <p:ext uri="{BB962C8B-B14F-4D97-AF65-F5344CB8AC3E}">
        <p14:creationId xmlns:p14="http://schemas.microsoft.com/office/powerpoint/2010/main" val="68154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B7600BC-24A3-4634-9642-91F9699DDD05}" type="slidenum">
              <a:rPr lang="en-US" smtClean="0"/>
              <a:pPr>
                <a:defRPr/>
              </a:pPr>
              <a:t>30</a:t>
            </a:fld>
            <a:endParaRPr lang="en-US"/>
          </a:p>
        </p:txBody>
      </p:sp>
    </p:spTree>
    <p:extLst>
      <p:ext uri="{BB962C8B-B14F-4D97-AF65-F5344CB8AC3E}">
        <p14:creationId xmlns:p14="http://schemas.microsoft.com/office/powerpoint/2010/main" val="12255507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B7600BC-24A3-4634-9642-91F9699DDD05}" type="slidenum">
              <a:rPr lang="en-US" smtClean="0"/>
              <a:pPr>
                <a:defRPr/>
              </a:pPr>
              <a:t>31</a:t>
            </a:fld>
            <a:endParaRPr lang="en-US"/>
          </a:p>
        </p:txBody>
      </p:sp>
    </p:spTree>
    <p:extLst>
      <p:ext uri="{BB962C8B-B14F-4D97-AF65-F5344CB8AC3E}">
        <p14:creationId xmlns:p14="http://schemas.microsoft.com/office/powerpoint/2010/main" val="452404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B7600BC-24A3-4634-9642-91F9699DDD05}" type="slidenum">
              <a:rPr lang="en-US" smtClean="0"/>
              <a:pPr>
                <a:defRPr/>
              </a:pPr>
              <a:t>3</a:t>
            </a:fld>
            <a:endParaRPr lang="en-US"/>
          </a:p>
        </p:txBody>
      </p:sp>
    </p:spTree>
    <p:extLst>
      <p:ext uri="{BB962C8B-B14F-4D97-AF65-F5344CB8AC3E}">
        <p14:creationId xmlns:p14="http://schemas.microsoft.com/office/powerpoint/2010/main" val="22768019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B7600BC-24A3-4634-9642-91F9699DDD05}" type="slidenum">
              <a:rPr lang="en-US" smtClean="0"/>
              <a:pPr>
                <a:defRPr/>
              </a:pPr>
              <a:t>32</a:t>
            </a:fld>
            <a:endParaRPr lang="en-US"/>
          </a:p>
        </p:txBody>
      </p:sp>
    </p:spTree>
    <p:extLst>
      <p:ext uri="{BB962C8B-B14F-4D97-AF65-F5344CB8AC3E}">
        <p14:creationId xmlns:p14="http://schemas.microsoft.com/office/powerpoint/2010/main" val="23961568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eaLnBrk="1" hangingPunct="1">
              <a:buFont typeface="Wingdings" panose="05000000000000000000" pitchFamily="2" charset="2"/>
              <a:buNone/>
            </a:pPr>
            <a:endParaRPr lang="en-US" altLang="en-US" sz="2400" b="1" kern="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AB7600BC-24A3-4634-9642-91F9699DDD05}" type="slidenum">
              <a:rPr lang="en-US" smtClean="0"/>
              <a:pPr>
                <a:defRPr/>
              </a:pPr>
              <a:t>33</a:t>
            </a:fld>
            <a:endParaRPr lang="en-US"/>
          </a:p>
        </p:txBody>
      </p:sp>
    </p:spTree>
    <p:extLst>
      <p:ext uri="{BB962C8B-B14F-4D97-AF65-F5344CB8AC3E}">
        <p14:creationId xmlns:p14="http://schemas.microsoft.com/office/powerpoint/2010/main" val="2678784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B7600BC-24A3-4634-9642-91F9699DDD05}" type="slidenum">
              <a:rPr lang="en-US" smtClean="0"/>
              <a:pPr>
                <a:defRPr/>
              </a:pPr>
              <a:t>4</a:t>
            </a:fld>
            <a:endParaRPr lang="en-US"/>
          </a:p>
        </p:txBody>
      </p:sp>
    </p:spTree>
    <p:extLst>
      <p:ext uri="{BB962C8B-B14F-4D97-AF65-F5344CB8AC3E}">
        <p14:creationId xmlns:p14="http://schemas.microsoft.com/office/powerpoint/2010/main" val="2165689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B7600BC-24A3-4634-9642-91F9699DDD05}" type="slidenum">
              <a:rPr lang="en-US" smtClean="0"/>
              <a:pPr>
                <a:defRPr/>
              </a:pPr>
              <a:t>5</a:t>
            </a:fld>
            <a:endParaRPr lang="en-US"/>
          </a:p>
        </p:txBody>
      </p:sp>
    </p:spTree>
    <p:extLst>
      <p:ext uri="{BB962C8B-B14F-4D97-AF65-F5344CB8AC3E}">
        <p14:creationId xmlns:p14="http://schemas.microsoft.com/office/powerpoint/2010/main" val="4235393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B7600BC-24A3-4634-9642-91F9699DDD05}" type="slidenum">
              <a:rPr lang="en-US" smtClean="0"/>
              <a:pPr>
                <a:defRPr/>
              </a:pPr>
              <a:t>6</a:t>
            </a:fld>
            <a:endParaRPr lang="en-US"/>
          </a:p>
        </p:txBody>
      </p:sp>
    </p:spTree>
    <p:extLst>
      <p:ext uri="{BB962C8B-B14F-4D97-AF65-F5344CB8AC3E}">
        <p14:creationId xmlns:p14="http://schemas.microsoft.com/office/powerpoint/2010/main" val="3937562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B7600BC-24A3-4634-9642-91F9699DDD05}" type="slidenum">
              <a:rPr lang="en-US" smtClean="0"/>
              <a:pPr>
                <a:defRPr/>
              </a:pPr>
              <a:t>7</a:t>
            </a:fld>
            <a:endParaRPr lang="en-US"/>
          </a:p>
        </p:txBody>
      </p:sp>
    </p:spTree>
    <p:extLst>
      <p:ext uri="{BB962C8B-B14F-4D97-AF65-F5344CB8AC3E}">
        <p14:creationId xmlns:p14="http://schemas.microsoft.com/office/powerpoint/2010/main" val="2290045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B7600BC-24A3-4634-9642-91F9699DDD05}" type="slidenum">
              <a:rPr lang="en-US" smtClean="0"/>
              <a:pPr>
                <a:defRPr/>
              </a:pPr>
              <a:t>8</a:t>
            </a:fld>
            <a:endParaRPr lang="en-US"/>
          </a:p>
        </p:txBody>
      </p:sp>
    </p:spTree>
    <p:extLst>
      <p:ext uri="{BB962C8B-B14F-4D97-AF65-F5344CB8AC3E}">
        <p14:creationId xmlns:p14="http://schemas.microsoft.com/office/powerpoint/2010/main" val="1995158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B7600BC-24A3-4634-9642-91F9699DDD05}" type="slidenum">
              <a:rPr lang="en-US" smtClean="0"/>
              <a:pPr>
                <a:defRPr/>
              </a:pPr>
              <a:t>9</a:t>
            </a:fld>
            <a:endParaRPr lang="en-US"/>
          </a:p>
        </p:txBody>
      </p:sp>
    </p:spTree>
    <p:extLst>
      <p:ext uri="{BB962C8B-B14F-4D97-AF65-F5344CB8AC3E}">
        <p14:creationId xmlns:p14="http://schemas.microsoft.com/office/powerpoint/2010/main" val="8554634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
          <p:cNvSpPr>
            <a:spLocks noChangeArrowheads="1"/>
          </p:cNvSpPr>
          <p:nvPr userDrawn="1"/>
        </p:nvSpPr>
        <p:spPr bwMode="gray">
          <a:xfrm>
            <a:off x="0" y="1995488"/>
            <a:ext cx="5638800" cy="2868612"/>
          </a:xfrm>
          <a:prstGeom prst="rect">
            <a:avLst/>
          </a:prstGeom>
          <a:solidFill>
            <a:srgbClr val="336600"/>
          </a:solidFill>
          <a:ln w="9525">
            <a:noFill/>
            <a:miter lim="800000"/>
            <a:headEnd/>
            <a:tailEnd/>
          </a:ln>
        </p:spPr>
        <p:txBody>
          <a:bodyPr wrap="none" anchor="ctr"/>
          <a:lstStyle/>
          <a:p>
            <a:pPr>
              <a:defRPr/>
            </a:pPr>
            <a:endParaRPr lang="en-US"/>
          </a:p>
        </p:txBody>
      </p:sp>
      <p:pic>
        <p:nvPicPr>
          <p:cNvPr id="5" name="Picture 7"/>
          <p:cNvPicPr>
            <a:picLocks noChangeAspect="1" noChangeArrowheads="1"/>
          </p:cNvPicPr>
          <p:nvPr userDrawn="1"/>
        </p:nvPicPr>
        <p:blipFill>
          <a:blip r:embed="rId2" cstate="print"/>
          <a:srcRect/>
          <a:stretch>
            <a:fillRect/>
          </a:stretch>
        </p:blipFill>
        <p:spPr bwMode="auto">
          <a:xfrm>
            <a:off x="5029200" y="1995488"/>
            <a:ext cx="4114800" cy="2868612"/>
          </a:xfrm>
          <a:prstGeom prst="rect">
            <a:avLst/>
          </a:prstGeom>
          <a:noFill/>
          <a:ln w="57150" cmpd="thickThin">
            <a:noFill/>
            <a:miter lim="800000"/>
            <a:headEnd/>
            <a:tailEnd/>
          </a:ln>
        </p:spPr>
      </p:pic>
      <p:pic>
        <p:nvPicPr>
          <p:cNvPr id="6" name="Picture 8" descr="IRONWOOD-WM"/>
          <p:cNvPicPr>
            <a:picLocks noChangeAspect="1" noChangeArrowheads="1"/>
          </p:cNvPicPr>
          <p:nvPr userDrawn="1"/>
        </p:nvPicPr>
        <p:blipFill>
          <a:blip r:embed="rId3" cstate="print"/>
          <a:srcRect/>
          <a:stretch>
            <a:fillRect/>
          </a:stretch>
        </p:blipFill>
        <p:spPr bwMode="auto">
          <a:xfrm>
            <a:off x="5186363" y="5438775"/>
            <a:ext cx="3779837" cy="1122363"/>
          </a:xfrm>
          <a:prstGeom prst="rect">
            <a:avLst/>
          </a:prstGeom>
          <a:noFill/>
          <a:ln w="9525">
            <a:noFill/>
            <a:miter lim="800000"/>
            <a:headEnd/>
            <a:tailEnd/>
          </a:ln>
        </p:spPr>
      </p:pic>
      <p:sp>
        <p:nvSpPr>
          <p:cNvPr id="53261" name="Rectangle 13"/>
          <p:cNvSpPr>
            <a:spLocks noGrp="1" noChangeArrowheads="1"/>
          </p:cNvSpPr>
          <p:nvPr>
            <p:ph type="ctrTitle"/>
          </p:nvPr>
        </p:nvSpPr>
        <p:spPr>
          <a:xfrm>
            <a:off x="441325" y="2644775"/>
            <a:ext cx="4554538" cy="396875"/>
          </a:xfrm>
        </p:spPr>
        <p:txBody>
          <a:bodyPr>
            <a:spAutoFit/>
          </a:bodyPr>
          <a:lstStyle>
            <a:lvl1pPr eaLnBrk="1" hangingPunct="1">
              <a:spcBef>
                <a:spcPct val="25000"/>
              </a:spcBef>
              <a:defRPr smtClean="0">
                <a:solidFill>
                  <a:schemeClr val="bg1"/>
                </a:solidFill>
              </a:defRPr>
            </a:lvl1pPr>
          </a:lstStyle>
          <a:p>
            <a:r>
              <a:rPr lang="en-US"/>
              <a:t>Click to edit Master title style</a:t>
            </a:r>
          </a:p>
        </p:txBody>
      </p:sp>
      <p:sp>
        <p:nvSpPr>
          <p:cNvPr id="53262" name="Rectangle 14"/>
          <p:cNvSpPr>
            <a:spLocks noGrp="1" noChangeArrowheads="1"/>
          </p:cNvSpPr>
          <p:nvPr>
            <p:ph type="subTitle" idx="1"/>
          </p:nvPr>
        </p:nvSpPr>
        <p:spPr>
          <a:xfrm>
            <a:off x="441325" y="3016250"/>
            <a:ext cx="4554538" cy="366713"/>
          </a:xfrm>
          <a:ln algn="ctr"/>
        </p:spPr>
        <p:txBody>
          <a:bodyPr/>
          <a:lstStyle>
            <a:lvl1pPr marL="0" indent="0" eaLnBrk="1" hangingPunct="1">
              <a:lnSpc>
                <a:spcPct val="100000"/>
              </a:lnSpc>
              <a:spcBef>
                <a:spcPct val="25000"/>
              </a:spcBef>
              <a:spcAft>
                <a:spcPct val="0"/>
              </a:spcAft>
              <a:defRPr sz="1800" smtClean="0">
                <a:solidFill>
                  <a:schemeClr val="bg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D2A1B93B-8B77-41C6-BD25-27B0C3CC3E5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5300" y="52388"/>
            <a:ext cx="1841500" cy="26495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20800" y="52388"/>
            <a:ext cx="5372100" cy="2649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C3E6C1E4-6DE4-4D77-8432-BF244B4054B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800" y="52388"/>
            <a:ext cx="7366000" cy="800100"/>
          </a:xfrm>
        </p:spPr>
        <p:txBody>
          <a:bodyPr/>
          <a:lstStyle/>
          <a:p>
            <a:r>
              <a:rPr lang="en-US"/>
              <a:t>Click to edit Master title style</a:t>
            </a:r>
          </a:p>
        </p:txBody>
      </p:sp>
      <p:sp>
        <p:nvSpPr>
          <p:cNvPr id="3" name="Text Placeholder 2"/>
          <p:cNvSpPr>
            <a:spLocks noGrp="1"/>
          </p:cNvSpPr>
          <p:nvPr>
            <p:ph type="body" sz="half" idx="1"/>
          </p:nvPr>
        </p:nvSpPr>
        <p:spPr>
          <a:xfrm>
            <a:off x="1320800" y="1295400"/>
            <a:ext cx="3606800" cy="1406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0000" y="1295400"/>
            <a:ext cx="3606800" cy="1406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A2E534F7-C0C4-4D76-AAA2-DC13A5A674B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6F13D85F-9AA7-4DB1-A248-9EBB7A53645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17C4210-28E5-4070-8832-DFCDB60F695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20800" y="1295400"/>
            <a:ext cx="3606800" cy="140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0000" y="1295400"/>
            <a:ext cx="3606800" cy="140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EB87859D-9DBE-49E2-8D0D-F803A75ED1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A01D77DB-F51C-4534-BBCD-D7779AB117D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AAFB348E-A7E2-47A7-8BA4-E78CBE02C1E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799812B-9B2D-4457-BB90-E9732BABEB0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B04952F-6AA2-406B-A581-86B190DD5D9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E4CAB43-BC56-40FE-8D10-B239E4B1409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9"/>
          <p:cNvSpPr>
            <a:spLocks noChangeArrowheads="1"/>
          </p:cNvSpPr>
          <p:nvPr/>
        </p:nvSpPr>
        <p:spPr bwMode="gray">
          <a:xfrm>
            <a:off x="0" y="0"/>
            <a:ext cx="1066800" cy="6858000"/>
          </a:xfrm>
          <a:prstGeom prst="rect">
            <a:avLst/>
          </a:prstGeom>
          <a:solidFill>
            <a:srgbClr val="336600"/>
          </a:solidFill>
          <a:ln w="9525">
            <a:noFill/>
            <a:miter lim="800000"/>
            <a:headEnd/>
            <a:tailEnd/>
          </a:ln>
        </p:spPr>
        <p:txBody>
          <a:bodyPr wrap="none" anchor="ctr"/>
          <a:lstStyle/>
          <a:p>
            <a:pPr>
              <a:defRPr/>
            </a:pPr>
            <a:endParaRPr lang="en-US"/>
          </a:p>
        </p:txBody>
      </p:sp>
      <p:sp>
        <p:nvSpPr>
          <p:cNvPr id="1027" name="Rectangle 2"/>
          <p:cNvSpPr>
            <a:spLocks noGrp="1" noChangeArrowheads="1"/>
          </p:cNvSpPr>
          <p:nvPr>
            <p:ph type="title"/>
          </p:nvPr>
        </p:nvSpPr>
        <p:spPr bwMode="gray">
          <a:xfrm>
            <a:off x="1320800" y="52388"/>
            <a:ext cx="7366000" cy="8001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gray">
          <a:xfrm>
            <a:off x="1320800" y="1295400"/>
            <a:ext cx="7366000" cy="1406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Rectangle 6"/>
          <p:cNvSpPr>
            <a:spLocks noGrp="1" noChangeArrowheads="1"/>
          </p:cNvSpPr>
          <p:nvPr>
            <p:ph type="sldNum" sz="quarter" idx="4"/>
          </p:nvPr>
        </p:nvSpPr>
        <p:spPr bwMode="gray">
          <a:xfrm>
            <a:off x="165100" y="6607175"/>
            <a:ext cx="584200" cy="136525"/>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lvl1pPr>
              <a:spcBef>
                <a:spcPct val="50000"/>
              </a:spcBef>
              <a:defRPr sz="900">
                <a:solidFill>
                  <a:schemeClr val="bg1"/>
                </a:solidFill>
              </a:defRPr>
            </a:lvl1pPr>
          </a:lstStyle>
          <a:p>
            <a:pPr>
              <a:defRPr/>
            </a:pPr>
            <a:fld id="{9ACC3B5D-672C-4D75-956F-4773687E66DB}" type="slidenum">
              <a:rPr lang="en-US"/>
              <a:pPr>
                <a:defRPr/>
              </a:pPr>
              <a:t>‹#›</a:t>
            </a:fld>
            <a:endParaRPr lang="en-US"/>
          </a:p>
        </p:txBody>
      </p:sp>
      <p:sp>
        <p:nvSpPr>
          <p:cNvPr id="1037" name="Line 13"/>
          <p:cNvSpPr>
            <a:spLocks noChangeShapeType="1"/>
          </p:cNvSpPr>
          <p:nvPr/>
        </p:nvSpPr>
        <p:spPr bwMode="gray">
          <a:xfrm>
            <a:off x="0" y="877888"/>
            <a:ext cx="9144000" cy="0"/>
          </a:xfrm>
          <a:prstGeom prst="line">
            <a:avLst/>
          </a:prstGeom>
          <a:noFill/>
          <a:ln w="38100">
            <a:solidFill>
              <a:srgbClr val="336600"/>
            </a:solidFill>
            <a:round/>
            <a:headEnd/>
            <a:tailEnd/>
          </a:ln>
        </p:spPr>
        <p:txBody>
          <a:bodyPr/>
          <a:lstStyle/>
          <a:p>
            <a:pPr>
              <a:defRPr/>
            </a:pPr>
            <a:endParaRPr lang="en-US"/>
          </a:p>
        </p:txBody>
      </p:sp>
      <p:pic>
        <p:nvPicPr>
          <p:cNvPr id="1031" name="Picture 9"/>
          <p:cNvPicPr>
            <a:picLocks noChangeAspect="1" noChangeArrowheads="1"/>
          </p:cNvPicPr>
          <p:nvPr/>
        </p:nvPicPr>
        <p:blipFill>
          <a:blip r:embed="rId14" cstate="print"/>
          <a:srcRect/>
          <a:stretch>
            <a:fillRect/>
          </a:stretch>
        </p:blipFill>
        <p:spPr bwMode="auto">
          <a:xfrm>
            <a:off x="0" y="0"/>
            <a:ext cx="1066800" cy="852488"/>
          </a:xfrm>
          <a:prstGeom prst="rect">
            <a:avLst/>
          </a:prstGeom>
          <a:noFill/>
          <a:ln w="57150" cmpd="thickThin">
            <a:noFill/>
            <a:miter lim="800000"/>
            <a:headEnd/>
            <a:tailEnd/>
          </a:ln>
        </p:spPr>
      </p:pic>
      <p:pic>
        <p:nvPicPr>
          <p:cNvPr id="1032" name="Picture 10" descr="IRONWOOD-WM"/>
          <p:cNvPicPr>
            <a:picLocks noChangeAspect="1" noChangeArrowheads="1"/>
          </p:cNvPicPr>
          <p:nvPr/>
        </p:nvPicPr>
        <p:blipFill>
          <a:blip r:embed="rId15" cstate="print"/>
          <a:srcRect/>
          <a:stretch>
            <a:fillRect/>
          </a:stretch>
        </p:blipFill>
        <p:spPr bwMode="auto">
          <a:xfrm>
            <a:off x="7191375" y="6221413"/>
            <a:ext cx="1758950" cy="5222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5"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hf hdr="0" ftr="0" dt="0"/>
  <p:txStyles>
    <p:titleStyle>
      <a:lvl1pPr algn="l" rtl="0" eaLnBrk="0" fontAlgn="base" hangingPunct="0">
        <a:spcBef>
          <a:spcPct val="0"/>
        </a:spcBef>
        <a:spcAft>
          <a:spcPct val="0"/>
        </a:spcAft>
        <a:defRPr sz="2000" b="1">
          <a:solidFill>
            <a:srgbClr val="336600"/>
          </a:solidFill>
          <a:latin typeface="+mj-lt"/>
          <a:ea typeface="+mj-ea"/>
          <a:cs typeface="+mj-cs"/>
        </a:defRPr>
      </a:lvl1pPr>
      <a:lvl2pPr algn="l" rtl="0" eaLnBrk="0" fontAlgn="base" hangingPunct="0">
        <a:spcBef>
          <a:spcPct val="0"/>
        </a:spcBef>
        <a:spcAft>
          <a:spcPct val="0"/>
        </a:spcAft>
        <a:defRPr sz="2000" b="1">
          <a:solidFill>
            <a:srgbClr val="336600"/>
          </a:solidFill>
          <a:latin typeface="Verdana" pitchFamily="34" charset="0"/>
        </a:defRPr>
      </a:lvl2pPr>
      <a:lvl3pPr algn="l" rtl="0" eaLnBrk="0" fontAlgn="base" hangingPunct="0">
        <a:spcBef>
          <a:spcPct val="0"/>
        </a:spcBef>
        <a:spcAft>
          <a:spcPct val="0"/>
        </a:spcAft>
        <a:defRPr sz="2000" b="1">
          <a:solidFill>
            <a:srgbClr val="336600"/>
          </a:solidFill>
          <a:latin typeface="Verdana" pitchFamily="34" charset="0"/>
        </a:defRPr>
      </a:lvl3pPr>
      <a:lvl4pPr algn="l" rtl="0" eaLnBrk="0" fontAlgn="base" hangingPunct="0">
        <a:spcBef>
          <a:spcPct val="0"/>
        </a:spcBef>
        <a:spcAft>
          <a:spcPct val="0"/>
        </a:spcAft>
        <a:defRPr sz="2000" b="1">
          <a:solidFill>
            <a:srgbClr val="336600"/>
          </a:solidFill>
          <a:latin typeface="Verdana" pitchFamily="34" charset="0"/>
        </a:defRPr>
      </a:lvl4pPr>
      <a:lvl5pPr algn="l" rtl="0" eaLnBrk="0" fontAlgn="base" hangingPunct="0">
        <a:spcBef>
          <a:spcPct val="0"/>
        </a:spcBef>
        <a:spcAft>
          <a:spcPct val="0"/>
        </a:spcAft>
        <a:defRPr sz="2000" b="1">
          <a:solidFill>
            <a:srgbClr val="336600"/>
          </a:solidFill>
          <a:latin typeface="Verdana" pitchFamily="34" charset="0"/>
        </a:defRPr>
      </a:lvl5pPr>
      <a:lvl6pPr marL="457200" algn="l" rtl="0" fontAlgn="base">
        <a:spcBef>
          <a:spcPct val="0"/>
        </a:spcBef>
        <a:spcAft>
          <a:spcPct val="0"/>
        </a:spcAft>
        <a:defRPr sz="2000" b="1">
          <a:solidFill>
            <a:schemeClr val="tx1"/>
          </a:solidFill>
          <a:latin typeface="Verdana" pitchFamily="34" charset="0"/>
        </a:defRPr>
      </a:lvl6pPr>
      <a:lvl7pPr marL="914400" algn="l" rtl="0" fontAlgn="base">
        <a:spcBef>
          <a:spcPct val="0"/>
        </a:spcBef>
        <a:spcAft>
          <a:spcPct val="0"/>
        </a:spcAft>
        <a:defRPr sz="2000" b="1">
          <a:solidFill>
            <a:schemeClr val="tx1"/>
          </a:solidFill>
          <a:latin typeface="Verdana" pitchFamily="34" charset="0"/>
        </a:defRPr>
      </a:lvl7pPr>
      <a:lvl8pPr marL="1371600" algn="l" rtl="0" fontAlgn="base">
        <a:spcBef>
          <a:spcPct val="0"/>
        </a:spcBef>
        <a:spcAft>
          <a:spcPct val="0"/>
        </a:spcAft>
        <a:defRPr sz="2000" b="1">
          <a:solidFill>
            <a:schemeClr val="tx1"/>
          </a:solidFill>
          <a:latin typeface="Verdana" pitchFamily="34" charset="0"/>
        </a:defRPr>
      </a:lvl8pPr>
      <a:lvl9pPr marL="1828800" algn="l" rtl="0" fontAlgn="base">
        <a:spcBef>
          <a:spcPct val="0"/>
        </a:spcBef>
        <a:spcAft>
          <a:spcPct val="0"/>
        </a:spcAft>
        <a:defRPr sz="2000" b="1">
          <a:solidFill>
            <a:schemeClr val="tx1"/>
          </a:solidFill>
          <a:latin typeface="Verdana" pitchFamily="34" charset="0"/>
        </a:defRPr>
      </a:lvl9pPr>
    </p:titleStyle>
    <p:bodyStyle>
      <a:lvl1pPr marL="342900" indent="-342900" algn="l" rtl="0" eaLnBrk="0" fontAlgn="base" hangingPunct="0">
        <a:lnSpc>
          <a:spcPct val="110000"/>
        </a:lnSpc>
        <a:spcBef>
          <a:spcPct val="45000"/>
        </a:spcBef>
        <a:spcAft>
          <a:spcPct val="45000"/>
        </a:spcAft>
        <a:defRPr sz="1400">
          <a:solidFill>
            <a:schemeClr val="tx1"/>
          </a:solidFill>
          <a:latin typeface="+mn-lt"/>
          <a:ea typeface="+mn-ea"/>
          <a:cs typeface="+mn-cs"/>
        </a:defRPr>
      </a:lvl1pPr>
      <a:lvl2pPr marL="457200" indent="-228600" algn="l" rtl="0" eaLnBrk="0" fontAlgn="base" hangingPunct="0">
        <a:lnSpc>
          <a:spcPct val="110000"/>
        </a:lnSpc>
        <a:spcBef>
          <a:spcPct val="45000"/>
        </a:spcBef>
        <a:spcAft>
          <a:spcPct val="0"/>
        </a:spcAft>
        <a:buClr>
          <a:srgbClr val="336600"/>
        </a:buClr>
        <a:buChar char="•"/>
        <a:defRPr sz="1400">
          <a:solidFill>
            <a:schemeClr val="tx1"/>
          </a:solidFill>
          <a:latin typeface="+mn-lt"/>
        </a:defRPr>
      </a:lvl2pPr>
      <a:lvl3pPr marL="914400" indent="-228600" algn="l" rtl="0" eaLnBrk="0" fontAlgn="base" hangingPunct="0">
        <a:lnSpc>
          <a:spcPct val="110000"/>
        </a:lnSpc>
        <a:spcBef>
          <a:spcPct val="45000"/>
        </a:spcBef>
        <a:spcAft>
          <a:spcPct val="0"/>
        </a:spcAft>
        <a:buClr>
          <a:srgbClr val="336600"/>
        </a:buClr>
        <a:buChar char="–"/>
        <a:defRPr sz="1400">
          <a:solidFill>
            <a:schemeClr val="tx1"/>
          </a:solidFill>
          <a:latin typeface="+mn-lt"/>
        </a:defRPr>
      </a:lvl3pPr>
      <a:lvl4pPr marL="1371600" indent="-228600" algn="l" rtl="0" eaLnBrk="0" fontAlgn="base" hangingPunct="0">
        <a:lnSpc>
          <a:spcPct val="110000"/>
        </a:lnSpc>
        <a:spcBef>
          <a:spcPct val="45000"/>
        </a:spcBef>
        <a:spcAft>
          <a:spcPct val="0"/>
        </a:spcAft>
        <a:buClr>
          <a:srgbClr val="336600"/>
        </a:buClr>
        <a:buChar char="»"/>
        <a:defRPr sz="1400">
          <a:solidFill>
            <a:schemeClr val="tx1"/>
          </a:solidFill>
          <a:latin typeface="+mn-lt"/>
        </a:defRPr>
      </a:lvl4pPr>
      <a:lvl5pPr marL="1828800" indent="-228600" algn="l" rtl="0" eaLnBrk="0" fontAlgn="base" hangingPunct="0">
        <a:spcBef>
          <a:spcPct val="20000"/>
        </a:spcBef>
        <a:spcAft>
          <a:spcPct val="0"/>
        </a:spcAft>
        <a:buChar char="»"/>
        <a:defRPr>
          <a:solidFill>
            <a:schemeClr val="tx1"/>
          </a:solidFill>
          <a:latin typeface="+mn-lt"/>
        </a:defRPr>
      </a:lvl5pPr>
      <a:lvl6pPr marL="2286000" indent="-228600" algn="l" rtl="0" fontAlgn="base">
        <a:spcBef>
          <a:spcPct val="20000"/>
        </a:spcBef>
        <a:spcAft>
          <a:spcPct val="0"/>
        </a:spcAft>
        <a:buChar char="»"/>
        <a:defRPr>
          <a:solidFill>
            <a:schemeClr val="tx1"/>
          </a:solidFill>
          <a:latin typeface="+mn-lt"/>
        </a:defRPr>
      </a:lvl6pPr>
      <a:lvl7pPr marL="2743200" indent="-228600" algn="l" rtl="0" fontAlgn="base">
        <a:spcBef>
          <a:spcPct val="20000"/>
        </a:spcBef>
        <a:spcAft>
          <a:spcPct val="0"/>
        </a:spcAft>
        <a:buChar char="»"/>
        <a:defRPr>
          <a:solidFill>
            <a:schemeClr val="tx1"/>
          </a:solidFill>
          <a:latin typeface="+mn-lt"/>
        </a:defRPr>
      </a:lvl7pPr>
      <a:lvl8pPr marL="3200400" indent="-228600" algn="l" rtl="0" fontAlgn="base">
        <a:spcBef>
          <a:spcPct val="20000"/>
        </a:spcBef>
        <a:spcAft>
          <a:spcPct val="0"/>
        </a:spcAft>
        <a:buChar char="»"/>
        <a:defRPr>
          <a:solidFill>
            <a:schemeClr val="tx1"/>
          </a:solidFill>
          <a:latin typeface="+mn-lt"/>
        </a:defRPr>
      </a:lvl8pPr>
      <a:lvl9pPr marL="36576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7.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7.jpe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7.jpe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7.jpe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3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074" name="Rectangle 9"/>
          <p:cNvSpPr>
            <a:spLocks noGrp="1" noChangeArrowheads="1"/>
          </p:cNvSpPr>
          <p:nvPr>
            <p:ph type="ctrTitle"/>
          </p:nvPr>
        </p:nvSpPr>
        <p:spPr bwMode="auto">
          <a:xfrm>
            <a:off x="0" y="1565922"/>
            <a:ext cx="4920422" cy="2646878"/>
          </a:xfrm>
          <a:solidFill>
            <a:srgbClr val="214200"/>
          </a:solidFill>
        </p:spPr>
        <p:txBody>
          <a:bodyPr/>
          <a:lstStyle/>
          <a:p>
            <a:pPr algn="ctr">
              <a:spcBef>
                <a:spcPct val="0"/>
              </a:spcBef>
            </a:pPr>
            <a:r>
              <a:rPr lang="en-US" altLang="en-US" b="0"/>
              <a:t>The SECURE Act: </a:t>
            </a:r>
            <a:br>
              <a:rPr lang="en-US" altLang="en-US" b="0"/>
            </a:br>
            <a:r>
              <a:rPr lang="en-US" altLang="en-US" sz="1200" b="0"/>
              <a:t>Setting Every Community Up for Retirement Enhancement</a:t>
            </a:r>
            <a:br>
              <a:rPr lang="en-US" altLang="en-US" sz="1200" b="0"/>
            </a:br>
            <a:br>
              <a:rPr lang="en-US" altLang="en-US" sz="2400" b="0"/>
            </a:br>
            <a:r>
              <a:rPr lang="en-US" altLang="en-US" sz="1600" b="0"/>
              <a:t>Presented by Ironwood Wealth Management</a:t>
            </a:r>
            <a:br>
              <a:rPr lang="en-US" altLang="en-US" sz="1800" b="0"/>
            </a:br>
            <a:r>
              <a:rPr lang="en-US" altLang="en-US" sz="1600" b="0"/>
              <a:t>In Conjunction with Soto Law Firm</a:t>
            </a:r>
            <a:br>
              <a:rPr lang="en-US" altLang="en-US" sz="1800" b="0"/>
            </a:br>
            <a:br>
              <a:rPr lang="en-US" altLang="en-US" sz="1800" b="0"/>
            </a:br>
            <a:r>
              <a:rPr lang="en-US" altLang="en-US" sz="1800" b="0"/>
              <a:t>Presenter: </a:t>
            </a:r>
            <a:r>
              <a:rPr lang="en-US" altLang="en-US" sz="1400" b="0"/>
              <a:t>Alex Marek</a:t>
            </a:r>
            <a:br>
              <a:rPr lang="en-US" altLang="en-US" sz="1800" b="0"/>
            </a:br>
            <a:r>
              <a:rPr lang="en-US" altLang="en-US" sz="1800" b="0"/>
              <a:t>Panelists: </a:t>
            </a:r>
            <a:r>
              <a:rPr lang="en-US" altLang="en-US" sz="1400" b="0"/>
              <a:t>Cean Rogers, Jeff Tolonen, Chris Soto</a:t>
            </a:r>
            <a:br>
              <a:rPr lang="en-US" altLang="en-US" sz="2400" b="0"/>
            </a:br>
            <a:br>
              <a:rPr lang="en-US" altLang="en-US" sz="1200" b="0">
                <a:solidFill>
                  <a:srgbClr val="FFFFFF"/>
                </a:solidFill>
              </a:rPr>
            </a:br>
            <a:r>
              <a:rPr lang="en-US" altLang="en-US" sz="1200" b="0">
                <a:solidFill>
                  <a:srgbClr val="FFFFFF"/>
                </a:solidFill>
              </a:rPr>
              <a:t>January 30</a:t>
            </a:r>
            <a:r>
              <a:rPr lang="en-US" altLang="en-US" sz="1200" b="0" baseline="30000">
                <a:solidFill>
                  <a:srgbClr val="FFFFFF"/>
                </a:solidFill>
              </a:rPr>
              <a:t>th</a:t>
            </a:r>
            <a:r>
              <a:rPr lang="en-US" altLang="en-US" sz="1200" b="0">
                <a:solidFill>
                  <a:srgbClr val="FFFFFF"/>
                </a:solidFill>
              </a:rPr>
              <a:t>, 2020</a:t>
            </a:r>
            <a:endParaRPr lang="en-US" altLang="en-US" sz="1200" b="0"/>
          </a:p>
        </p:txBody>
      </p:sp>
      <p:sp>
        <p:nvSpPr>
          <p:cNvPr id="4" name="TextBox 3"/>
          <p:cNvSpPr txBox="1"/>
          <p:nvPr/>
        </p:nvSpPr>
        <p:spPr>
          <a:xfrm>
            <a:off x="208722" y="5282322"/>
            <a:ext cx="4572000" cy="1492716"/>
          </a:xfrm>
          <a:prstGeom prst="rect">
            <a:avLst/>
          </a:prstGeom>
          <a:noFill/>
        </p:spPr>
        <p:txBody>
          <a:bodyPr wrap="square">
            <a:spAutoFit/>
          </a:bodyPr>
          <a:lstStyle/>
          <a:p>
            <a:pPr>
              <a:defRPr/>
            </a:pPr>
            <a:r>
              <a:rPr lang="en-US" sz="1300">
                <a:solidFill>
                  <a:schemeClr val="accent5">
                    <a:lumMod val="10000"/>
                  </a:schemeClr>
                </a:solidFill>
              </a:rPr>
              <a:t>Ironwood Wealth Management</a:t>
            </a:r>
          </a:p>
          <a:p>
            <a:pPr>
              <a:defRPr/>
            </a:pPr>
            <a:r>
              <a:rPr lang="en-US" sz="1300">
                <a:solidFill>
                  <a:schemeClr val="accent5">
                    <a:lumMod val="10000"/>
                  </a:schemeClr>
                </a:solidFill>
              </a:rPr>
              <a:t>4650 E Cotton Center Boulevard </a:t>
            </a:r>
          </a:p>
          <a:p>
            <a:pPr>
              <a:defRPr/>
            </a:pPr>
            <a:r>
              <a:rPr lang="en-US" sz="1300">
                <a:solidFill>
                  <a:schemeClr val="accent5">
                    <a:lumMod val="10000"/>
                  </a:schemeClr>
                </a:solidFill>
              </a:rPr>
              <a:t>Suite 130</a:t>
            </a:r>
          </a:p>
          <a:p>
            <a:pPr>
              <a:defRPr/>
            </a:pPr>
            <a:r>
              <a:rPr lang="en-US" sz="1300">
                <a:solidFill>
                  <a:schemeClr val="accent5">
                    <a:lumMod val="10000"/>
                  </a:schemeClr>
                </a:solidFill>
              </a:rPr>
              <a:t>Phoenix, AZ  85040</a:t>
            </a:r>
          </a:p>
          <a:p>
            <a:pPr>
              <a:defRPr/>
            </a:pPr>
            <a:r>
              <a:rPr lang="en-US" sz="1300">
                <a:solidFill>
                  <a:schemeClr val="accent5">
                    <a:lumMod val="10000"/>
                  </a:schemeClr>
                </a:solidFill>
              </a:rPr>
              <a:t>www.ironwoodwm.com</a:t>
            </a:r>
          </a:p>
          <a:p>
            <a:pPr>
              <a:defRPr/>
            </a:pPr>
            <a:r>
              <a:rPr lang="en-US" sz="1300">
                <a:solidFill>
                  <a:schemeClr val="accent5">
                    <a:lumMod val="10000"/>
                  </a:schemeClr>
                </a:solidFill>
              </a:rPr>
              <a:t>(480) 776-5960</a:t>
            </a:r>
          </a:p>
          <a:p>
            <a:pPr>
              <a:defRPr/>
            </a:pPr>
            <a:r>
              <a:rPr lang="en-US" sz="1300">
                <a:solidFill>
                  <a:schemeClr val="accent5">
                    <a:lumMod val="10000"/>
                  </a:schemeClr>
                </a:solidFill>
              </a:rPr>
              <a:t>info@ironwoodwm.com</a:t>
            </a:r>
          </a:p>
        </p:txBody>
      </p:sp>
      <p:pic>
        <p:nvPicPr>
          <p:cNvPr id="6" name="Picture 5">
            <a:extLst>
              <a:ext uri="{FF2B5EF4-FFF2-40B4-BE49-F238E27FC236}">
                <a16:creationId xmlns:a16="http://schemas.microsoft.com/office/drawing/2014/main" id="{69535299-1D71-4C69-BBC1-24D46E0CE7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9294" y="4977710"/>
            <a:ext cx="4695267" cy="1797328"/>
          </a:xfrm>
          <a:prstGeom prst="rect">
            <a:avLst/>
          </a:prstGeom>
        </p:spPr>
      </p:pic>
      <p:pic>
        <p:nvPicPr>
          <p:cNvPr id="1028" name="Picture 4" descr="Related image">
            <a:extLst>
              <a:ext uri="{FF2B5EF4-FFF2-40B4-BE49-F238E27FC236}">
                <a16:creationId xmlns:a16="http://schemas.microsoft.com/office/drawing/2014/main" id="{68E6FC8D-A468-48C1-A5F5-61442525D2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0422" y="1565923"/>
            <a:ext cx="4223577" cy="26468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1209675" y="61913"/>
            <a:ext cx="7821423" cy="661987"/>
          </a:xfrm>
        </p:spPr>
        <p:txBody>
          <a:bodyPr/>
          <a:lstStyle/>
          <a:p>
            <a:pPr algn="ctr"/>
            <a:r>
              <a:rPr lang="en-US" sz="2800">
                <a:solidFill>
                  <a:srgbClr val="214200"/>
                </a:solidFill>
              </a:rPr>
              <a:t>The SECURE Act – “Stretch IRAs”</a:t>
            </a:r>
          </a:p>
        </p:txBody>
      </p:sp>
      <p:sp>
        <p:nvSpPr>
          <p:cNvPr id="5" name="Slide Number Placeholder 4"/>
          <p:cNvSpPr>
            <a:spLocks noGrp="1"/>
          </p:cNvSpPr>
          <p:nvPr>
            <p:ph type="sldNum" sz="quarter" idx="10"/>
          </p:nvPr>
        </p:nvSpPr>
        <p:spPr/>
        <p:txBody>
          <a:bodyPr/>
          <a:lstStyle/>
          <a:p>
            <a:pPr>
              <a:defRPr/>
            </a:pPr>
            <a:fld id="{A2E534F7-C0C4-4D76-AAA2-DC13A5A674BB}" type="slidenum">
              <a:rPr lang="en-US" smtClean="0"/>
              <a:pPr>
                <a:defRPr/>
              </a:pPr>
              <a:t>10</a:t>
            </a:fld>
            <a:endParaRPr lang="en-US"/>
          </a:p>
        </p:txBody>
      </p:sp>
      <p:cxnSp>
        <p:nvCxnSpPr>
          <p:cNvPr id="8" name="Straight Connector 7">
            <a:extLst>
              <a:ext uri="{FF2B5EF4-FFF2-40B4-BE49-F238E27FC236}">
                <a16:creationId xmlns:a16="http://schemas.microsoft.com/office/drawing/2014/main" id="{04A43FFE-74C3-4C14-B04B-CC8DB06DD4B7}"/>
              </a:ext>
            </a:extLst>
          </p:cNvPr>
          <p:cNvCxnSpPr/>
          <p:nvPr/>
        </p:nvCxnSpPr>
        <p:spPr>
          <a:xfrm>
            <a:off x="1" y="842686"/>
            <a:ext cx="9144006"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BA436E49-A756-476E-B840-47971DE717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6211" y="-14838"/>
            <a:ext cx="1156671" cy="867326"/>
          </a:xfrm>
          <a:prstGeom prst="rect">
            <a:avLst/>
          </a:prstGeom>
        </p:spPr>
      </p:pic>
      <p:sp>
        <p:nvSpPr>
          <p:cNvPr id="12" name="Rectangle 11">
            <a:extLst>
              <a:ext uri="{FF2B5EF4-FFF2-40B4-BE49-F238E27FC236}">
                <a16:creationId xmlns:a16="http://schemas.microsoft.com/office/drawing/2014/main" id="{EB29A200-80F8-40E5-8F73-840545B0EB22}"/>
              </a:ext>
            </a:extLst>
          </p:cNvPr>
          <p:cNvSpPr/>
          <p:nvPr/>
        </p:nvSpPr>
        <p:spPr>
          <a:xfrm>
            <a:off x="1" y="842686"/>
            <a:ext cx="1125092" cy="6015292"/>
          </a:xfrm>
          <a:prstGeom prst="rect">
            <a:avLst/>
          </a:prstGeom>
          <a:solidFill>
            <a:srgbClr val="2142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FE5ED20-4B74-4E6C-8538-C968CC5A020D}"/>
              </a:ext>
            </a:extLst>
          </p:cNvPr>
          <p:cNvSpPr txBox="1"/>
          <p:nvPr/>
        </p:nvSpPr>
        <p:spPr>
          <a:xfrm>
            <a:off x="1322576" y="956563"/>
            <a:ext cx="7821423" cy="307777"/>
          </a:xfrm>
          <a:prstGeom prst="rect">
            <a:avLst/>
          </a:prstGeom>
          <a:noFill/>
        </p:spPr>
        <p:txBody>
          <a:bodyPr wrap="square" rtlCol="0">
            <a:spAutoFit/>
          </a:bodyPr>
          <a:lstStyle/>
          <a:p>
            <a:pPr marL="285750" indent="-285750">
              <a:buFont typeface="Wingdings" panose="05000000000000000000" pitchFamily="2" charset="2"/>
              <a:buChar char="Ø"/>
            </a:pPr>
            <a:r>
              <a:rPr lang="en-US" sz="1400" dirty="0"/>
              <a:t>The SECURE Act replaces the “stretch provision” with a 10–year paydown period</a:t>
            </a:r>
          </a:p>
        </p:txBody>
      </p:sp>
      <p:sp>
        <p:nvSpPr>
          <p:cNvPr id="3" name="TextBox 2">
            <a:extLst>
              <a:ext uri="{FF2B5EF4-FFF2-40B4-BE49-F238E27FC236}">
                <a16:creationId xmlns:a16="http://schemas.microsoft.com/office/drawing/2014/main" id="{41DF3F9D-C33D-444D-A2F7-8755EB9740CD}"/>
              </a:ext>
            </a:extLst>
          </p:cNvPr>
          <p:cNvSpPr txBox="1"/>
          <p:nvPr/>
        </p:nvSpPr>
        <p:spPr>
          <a:xfrm>
            <a:off x="1457325" y="1714500"/>
            <a:ext cx="3276600" cy="3785652"/>
          </a:xfrm>
          <a:prstGeom prst="rect">
            <a:avLst/>
          </a:prstGeom>
          <a:noFill/>
        </p:spPr>
        <p:txBody>
          <a:bodyPr wrap="square" rtlCol="0">
            <a:spAutoFit/>
          </a:bodyPr>
          <a:lstStyle/>
          <a:p>
            <a:pPr marL="285750" indent="-285750">
              <a:buFont typeface="Wingdings" panose="05000000000000000000" pitchFamily="2" charset="2"/>
              <a:buChar char="Ø"/>
            </a:pPr>
            <a:r>
              <a:rPr lang="en-US" dirty="0">
                <a:cs typeface="Calibri"/>
              </a:rPr>
              <a:t>Other than the few Eligible Designated Beneficiary exceptions, the SECURE Act replaces the stretch provision with a 10-year pay down period.</a:t>
            </a:r>
          </a:p>
          <a:p>
            <a:pPr marL="0" indent="0">
              <a:buNone/>
            </a:pPr>
            <a:endParaRPr lang="en-US" dirty="0">
              <a:cs typeface="Calibri"/>
            </a:endParaRPr>
          </a:p>
          <a:p>
            <a:pPr marL="285750" indent="-285750">
              <a:buFont typeface="Wingdings" panose="05000000000000000000" pitchFamily="2" charset="2"/>
              <a:buChar char="Ø"/>
            </a:pPr>
            <a:r>
              <a:rPr lang="en-US" dirty="0">
                <a:cs typeface="Calibri"/>
              </a:rPr>
              <a:t>10-year paydown period eliminates annual RMDs, instead requires the entire inherited IRA (or plan) account balance be taken by the end of the 10th year after death</a:t>
            </a:r>
          </a:p>
          <a:p>
            <a:endParaRPr lang="en-US" dirty="0"/>
          </a:p>
        </p:txBody>
      </p:sp>
      <p:sp>
        <p:nvSpPr>
          <p:cNvPr id="4" name="TextBox 3">
            <a:extLst>
              <a:ext uri="{FF2B5EF4-FFF2-40B4-BE49-F238E27FC236}">
                <a16:creationId xmlns:a16="http://schemas.microsoft.com/office/drawing/2014/main" id="{87336B67-D9F0-47EC-9D03-65F9410BFFF8}"/>
              </a:ext>
            </a:extLst>
          </p:cNvPr>
          <p:cNvSpPr txBox="1"/>
          <p:nvPr/>
        </p:nvSpPr>
        <p:spPr>
          <a:xfrm>
            <a:off x="5314950" y="1857895"/>
            <a:ext cx="3716148" cy="3354765"/>
          </a:xfrm>
          <a:prstGeom prst="rect">
            <a:avLst/>
          </a:prstGeom>
          <a:noFill/>
        </p:spPr>
        <p:txBody>
          <a:bodyPr wrap="square" rtlCol="0">
            <a:spAutoFit/>
          </a:bodyPr>
          <a:lstStyle/>
          <a:p>
            <a:r>
              <a:rPr lang="en-US" sz="1400" b="1" i="1" dirty="0">
                <a:cs typeface="Calibri"/>
              </a:rPr>
              <a:t>Example: </a:t>
            </a:r>
            <a:r>
              <a:rPr lang="en-US" sz="1400" i="1" dirty="0">
                <a:cs typeface="Calibri"/>
              </a:rPr>
              <a:t>On 1/20/2020, Joe's father passed away, leaving Joe his $1M IRA.  Joe is currently 58 years old, still employed and earning $150,000 per year, but plans to retire in 5 years at age 63.  Given that Joe's income will decrease substantially when he retires, it may make sense for him to avoid taking any withdrawals during the first 5 years of the distribution window.  Instead he can opt to distribute funds during years 6-10, when he expects his income and tax rate to be much lower </a:t>
            </a:r>
          </a:p>
          <a:p>
            <a:endParaRPr lang="en-US" dirty="0"/>
          </a:p>
        </p:txBody>
      </p:sp>
      <p:sp>
        <p:nvSpPr>
          <p:cNvPr id="7" name="TextBox 6">
            <a:extLst>
              <a:ext uri="{FF2B5EF4-FFF2-40B4-BE49-F238E27FC236}">
                <a16:creationId xmlns:a16="http://schemas.microsoft.com/office/drawing/2014/main" id="{A02BD5FE-C7D0-4B6D-AA2E-7F09DD5E1D10}"/>
              </a:ext>
            </a:extLst>
          </p:cNvPr>
          <p:cNvSpPr txBox="1"/>
          <p:nvPr/>
        </p:nvSpPr>
        <p:spPr>
          <a:xfrm>
            <a:off x="1140461" y="5821230"/>
            <a:ext cx="6174740" cy="1107996"/>
          </a:xfrm>
          <a:prstGeom prst="rect">
            <a:avLst/>
          </a:prstGeom>
          <a:noFill/>
        </p:spPr>
        <p:txBody>
          <a:bodyPr wrap="square" rtlCol="0">
            <a:spAutoFit/>
          </a:bodyPr>
          <a:lstStyle/>
          <a:p>
            <a:r>
              <a:rPr lang="en-US" sz="1400" b="1" i="1">
                <a:cs typeface="Calibri"/>
              </a:rPr>
              <a:t>Planning Tip: </a:t>
            </a:r>
            <a:r>
              <a:rPr lang="en-US" sz="1200" i="1">
                <a:cs typeface="Calibri"/>
              </a:rPr>
              <a:t>Since the only requirement is to empty inherited account within 10-year paydown period, designated beneficiaries will have some flexibility around the timing of their distributions.  Creative planning may allow for tax benefits when choosing which year(s) to make withdrawals</a:t>
            </a:r>
          </a:p>
          <a:p>
            <a:endParaRPr lang="en-US"/>
          </a:p>
        </p:txBody>
      </p:sp>
      <p:pic>
        <p:nvPicPr>
          <p:cNvPr id="15" name="Picture 14">
            <a:extLst>
              <a:ext uri="{FF2B5EF4-FFF2-40B4-BE49-F238E27FC236}">
                <a16:creationId xmlns:a16="http://schemas.microsoft.com/office/drawing/2014/main" id="{DF4C956E-9E00-4756-ADEC-28658265E0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0376" y="6198766"/>
            <a:ext cx="1798171" cy="659234"/>
          </a:xfrm>
          <a:prstGeom prst="rect">
            <a:avLst/>
          </a:prstGeom>
        </p:spPr>
      </p:pic>
    </p:spTree>
    <p:extLst>
      <p:ext uri="{BB962C8B-B14F-4D97-AF65-F5344CB8AC3E}">
        <p14:creationId xmlns:p14="http://schemas.microsoft.com/office/powerpoint/2010/main" val="3154429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00150" y="52388"/>
            <a:ext cx="7852410" cy="656272"/>
          </a:xfrm>
        </p:spPr>
        <p:txBody>
          <a:bodyPr/>
          <a:lstStyle/>
          <a:p>
            <a:pPr algn="ctr"/>
            <a:r>
              <a:rPr lang="en-US" sz="2800" dirty="0">
                <a:solidFill>
                  <a:srgbClr val="214200"/>
                </a:solidFill>
              </a:rPr>
              <a:t>The SECURE Act – “Stretch IRAs”</a:t>
            </a:r>
          </a:p>
        </p:txBody>
      </p:sp>
      <p:sp>
        <p:nvSpPr>
          <p:cNvPr id="4" name="Slide Number Placeholder 3"/>
          <p:cNvSpPr>
            <a:spLocks noGrp="1"/>
          </p:cNvSpPr>
          <p:nvPr>
            <p:ph type="sldNum" sz="quarter" idx="10"/>
          </p:nvPr>
        </p:nvSpPr>
        <p:spPr/>
        <p:txBody>
          <a:bodyPr/>
          <a:lstStyle/>
          <a:p>
            <a:pPr>
              <a:defRPr/>
            </a:pPr>
            <a:fld id="{6F13D85F-9AA7-4DB1-A248-9EBB7A53645D}" type="slidenum">
              <a:rPr lang="en-US" smtClean="0"/>
              <a:pPr>
                <a:defRPr/>
              </a:pPr>
              <a:t>11</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718801071"/>
              </p:ext>
            </p:extLst>
          </p:nvPr>
        </p:nvGraphicFramePr>
        <p:xfrm>
          <a:off x="2283309" y="2853052"/>
          <a:ext cx="2867025" cy="3291840"/>
        </p:xfrm>
        <a:graphic>
          <a:graphicData uri="http://schemas.openxmlformats.org/drawingml/2006/table">
            <a:tbl>
              <a:tblPr firstRow="1" bandRow="1">
                <a:tableStyleId>{93296810-A885-4BE3-A3E7-6D5BEEA58F35}</a:tableStyleId>
              </a:tblPr>
              <a:tblGrid>
                <a:gridCol w="656772">
                  <a:extLst>
                    <a:ext uri="{9D8B030D-6E8A-4147-A177-3AD203B41FA5}">
                      <a16:colId xmlns:a16="http://schemas.microsoft.com/office/drawing/2014/main" val="20000"/>
                    </a:ext>
                  </a:extLst>
                </a:gridCol>
                <a:gridCol w="2210253">
                  <a:extLst>
                    <a:ext uri="{9D8B030D-6E8A-4147-A177-3AD203B41FA5}">
                      <a16:colId xmlns:a16="http://schemas.microsoft.com/office/drawing/2014/main" val="20001"/>
                    </a:ext>
                  </a:extLst>
                </a:gridCol>
              </a:tblGrid>
              <a:tr h="0">
                <a:tc gridSpan="2">
                  <a:txBody>
                    <a:bodyPr/>
                    <a:lstStyle/>
                    <a:p>
                      <a:pPr algn="ctr"/>
                      <a:endParaRPr lang="en-US"/>
                    </a:p>
                  </a:txBody>
                  <a:tcPr>
                    <a:solidFill>
                      <a:srgbClr val="1C0402"/>
                    </a:solidFill>
                  </a:tcPr>
                </a:tc>
                <a:tc hMerge="1">
                  <a:txBody>
                    <a:bodyPr/>
                    <a:lstStyle/>
                    <a:p>
                      <a:pPr algn="ctr"/>
                      <a:endParaRPr lang="en-US"/>
                    </a:p>
                  </a:txBody>
                  <a:tcPr/>
                </a:tc>
                <a:extLst>
                  <a:ext uri="{0D108BD9-81ED-4DB2-BD59-A6C34878D82A}">
                    <a16:rowId xmlns:a16="http://schemas.microsoft.com/office/drawing/2014/main" val="10000"/>
                  </a:ext>
                </a:extLst>
              </a:tr>
              <a:tr h="206371">
                <a:tc>
                  <a:txBody>
                    <a:bodyPr/>
                    <a:lstStyle/>
                    <a:p>
                      <a:pPr algn="ctr"/>
                      <a:endParaRPr lang="en-US" b="1"/>
                    </a:p>
                  </a:txBody>
                  <a:tcPr/>
                </a:tc>
                <a:tc>
                  <a:txBody>
                    <a:bodyPr/>
                    <a:lstStyle/>
                    <a:p>
                      <a:pPr algn="ctr"/>
                      <a:endParaRPr lang="en-US"/>
                    </a:p>
                  </a:txBody>
                  <a:tcPr/>
                </a:tc>
                <a:extLst>
                  <a:ext uri="{0D108BD9-81ED-4DB2-BD59-A6C34878D82A}">
                    <a16:rowId xmlns:a16="http://schemas.microsoft.com/office/drawing/2014/main" val="10001"/>
                  </a:ext>
                </a:extLst>
              </a:tr>
              <a:tr h="206371">
                <a:tc>
                  <a:txBody>
                    <a:bodyPr/>
                    <a:lstStyle/>
                    <a:p>
                      <a:pPr algn="ctr"/>
                      <a:endParaRPr lang="en-US" b="1"/>
                    </a:p>
                  </a:txBody>
                  <a:tcPr/>
                </a:tc>
                <a:tc>
                  <a:txBody>
                    <a:bodyPr/>
                    <a:lstStyle/>
                    <a:p>
                      <a:pPr algn="ctr"/>
                      <a:endParaRPr lang="en-US"/>
                    </a:p>
                  </a:txBody>
                  <a:tcPr/>
                </a:tc>
                <a:extLst>
                  <a:ext uri="{0D108BD9-81ED-4DB2-BD59-A6C34878D82A}">
                    <a16:rowId xmlns:a16="http://schemas.microsoft.com/office/drawing/2014/main" val="10002"/>
                  </a:ext>
                </a:extLst>
              </a:tr>
              <a:tr h="0">
                <a:tc>
                  <a:txBody>
                    <a:bodyPr/>
                    <a:lstStyle/>
                    <a:p>
                      <a:pPr algn="ctr"/>
                      <a:endParaRPr lang="en-US" b="1"/>
                    </a:p>
                  </a:txBody>
                  <a:tcPr/>
                </a:tc>
                <a:tc>
                  <a:txBody>
                    <a:bodyPr/>
                    <a:lstStyle/>
                    <a:p>
                      <a:pPr algn="ctr"/>
                      <a:endParaRPr lang="en-US"/>
                    </a:p>
                  </a:txBody>
                  <a:tcPr/>
                </a:tc>
                <a:extLst>
                  <a:ext uri="{0D108BD9-81ED-4DB2-BD59-A6C34878D82A}">
                    <a16:rowId xmlns:a16="http://schemas.microsoft.com/office/drawing/2014/main" val="10003"/>
                  </a:ext>
                </a:extLst>
              </a:tr>
              <a:tr h="206371">
                <a:tc>
                  <a:txBody>
                    <a:bodyPr/>
                    <a:lstStyle/>
                    <a:p>
                      <a:pPr algn="ctr"/>
                      <a:endParaRPr lang="en-US" b="1"/>
                    </a:p>
                  </a:txBody>
                  <a:tcPr/>
                </a:tc>
                <a:tc>
                  <a:txBody>
                    <a:bodyPr/>
                    <a:lstStyle/>
                    <a:p>
                      <a:pPr algn="ctr"/>
                      <a:endParaRPr lang="en-US"/>
                    </a:p>
                  </a:txBody>
                  <a:tcPr/>
                </a:tc>
                <a:extLst>
                  <a:ext uri="{0D108BD9-81ED-4DB2-BD59-A6C34878D82A}">
                    <a16:rowId xmlns:a16="http://schemas.microsoft.com/office/drawing/2014/main" val="10004"/>
                  </a:ext>
                </a:extLst>
              </a:tr>
              <a:tr h="206371">
                <a:tc>
                  <a:txBody>
                    <a:bodyPr/>
                    <a:lstStyle/>
                    <a:p>
                      <a:pPr algn="ctr"/>
                      <a:endParaRPr lang="en-US" b="1"/>
                    </a:p>
                  </a:txBody>
                  <a:tcPr/>
                </a:tc>
                <a:tc>
                  <a:txBody>
                    <a:bodyPr/>
                    <a:lstStyle/>
                    <a:p>
                      <a:pPr algn="ctr"/>
                      <a:endParaRPr lang="en-US"/>
                    </a:p>
                  </a:txBody>
                  <a:tcPr/>
                </a:tc>
                <a:extLst>
                  <a:ext uri="{0D108BD9-81ED-4DB2-BD59-A6C34878D82A}">
                    <a16:rowId xmlns:a16="http://schemas.microsoft.com/office/drawing/2014/main" val="10005"/>
                  </a:ext>
                </a:extLst>
              </a:tr>
              <a:tr h="206371">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10006"/>
                  </a:ext>
                </a:extLst>
              </a:tr>
              <a:tr h="206371">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10007"/>
                  </a:ext>
                </a:extLst>
              </a:tr>
              <a:tr h="206371">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10008"/>
                  </a:ext>
                </a:extLst>
              </a:tr>
            </a:tbl>
          </a:graphicData>
        </a:graphic>
      </p:graphicFrame>
      <p:cxnSp>
        <p:nvCxnSpPr>
          <p:cNvPr id="9" name="Straight Connector 8">
            <a:extLst>
              <a:ext uri="{FF2B5EF4-FFF2-40B4-BE49-F238E27FC236}">
                <a16:creationId xmlns:a16="http://schemas.microsoft.com/office/drawing/2014/main" id="{8C4F7286-FADF-41A6-8508-8E6CAD7F31BE}"/>
              </a:ext>
            </a:extLst>
          </p:cNvPr>
          <p:cNvCxnSpPr/>
          <p:nvPr/>
        </p:nvCxnSpPr>
        <p:spPr>
          <a:xfrm>
            <a:off x="-6" y="852488"/>
            <a:ext cx="9144006"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CC3ABF2-F3E2-4657-B1C7-3B2E9A296B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 y="0"/>
            <a:ext cx="1156669" cy="852488"/>
          </a:xfrm>
          <a:prstGeom prst="rect">
            <a:avLst/>
          </a:prstGeom>
        </p:spPr>
      </p:pic>
      <p:sp>
        <p:nvSpPr>
          <p:cNvPr id="12" name="Rectangle 11">
            <a:extLst>
              <a:ext uri="{FF2B5EF4-FFF2-40B4-BE49-F238E27FC236}">
                <a16:creationId xmlns:a16="http://schemas.microsoft.com/office/drawing/2014/main" id="{836C3459-B314-43C2-9DB3-C77150B57845}"/>
              </a:ext>
            </a:extLst>
          </p:cNvPr>
          <p:cNvSpPr/>
          <p:nvPr/>
        </p:nvSpPr>
        <p:spPr>
          <a:xfrm>
            <a:off x="3764" y="852488"/>
            <a:ext cx="1152906" cy="6015292"/>
          </a:xfrm>
          <a:prstGeom prst="rect">
            <a:avLst/>
          </a:prstGeom>
          <a:solidFill>
            <a:srgbClr val="2142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5" descr="A screenshot of a cell phone&#10;&#10;Description generated with very high confidence">
            <a:extLst>
              <a:ext uri="{FF2B5EF4-FFF2-40B4-BE49-F238E27FC236}">
                <a16:creationId xmlns:a16="http://schemas.microsoft.com/office/drawing/2014/main" id="{B816A95C-63DC-4C9B-B7D6-D7AA0A73ED11}"/>
              </a:ext>
            </a:extLst>
          </p:cNvPr>
          <p:cNvPicPr>
            <a:picLocks noChangeAspect="1"/>
          </p:cNvPicPr>
          <p:nvPr/>
        </p:nvPicPr>
        <p:blipFill>
          <a:blip r:embed="rId3"/>
          <a:stretch>
            <a:fillRect/>
          </a:stretch>
        </p:blipFill>
        <p:spPr>
          <a:xfrm>
            <a:off x="1200150" y="1076886"/>
            <a:ext cx="7896606" cy="5121880"/>
          </a:xfrm>
          <a:prstGeom prst="rect">
            <a:avLst/>
          </a:prstGeom>
        </p:spPr>
      </p:pic>
      <p:pic>
        <p:nvPicPr>
          <p:cNvPr id="14" name="Picture 13">
            <a:extLst>
              <a:ext uri="{FF2B5EF4-FFF2-40B4-BE49-F238E27FC236}">
                <a16:creationId xmlns:a16="http://schemas.microsoft.com/office/drawing/2014/main" id="{9A77C932-2BA1-4CDF-9FB7-14B3602EE1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0376" y="6198766"/>
            <a:ext cx="1798171" cy="659234"/>
          </a:xfrm>
          <a:prstGeom prst="rect">
            <a:avLst/>
          </a:prstGeom>
        </p:spPr>
      </p:pic>
      <p:sp>
        <p:nvSpPr>
          <p:cNvPr id="8" name="Oval 7">
            <a:extLst>
              <a:ext uri="{FF2B5EF4-FFF2-40B4-BE49-F238E27FC236}">
                <a16:creationId xmlns:a16="http://schemas.microsoft.com/office/drawing/2014/main" id="{F42DBE31-7C07-42BA-B7A4-0A1D8BFB22F3}"/>
              </a:ext>
            </a:extLst>
          </p:cNvPr>
          <p:cNvSpPr/>
          <p:nvPr/>
        </p:nvSpPr>
        <p:spPr>
          <a:xfrm>
            <a:off x="2371725" y="3562350"/>
            <a:ext cx="1819275" cy="11525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21AC6B2-5246-4359-A51B-BB9322B5112F}"/>
              </a:ext>
            </a:extLst>
          </p:cNvPr>
          <p:cNvSpPr/>
          <p:nvPr/>
        </p:nvSpPr>
        <p:spPr>
          <a:xfrm>
            <a:off x="6457949" y="2085976"/>
            <a:ext cx="885825" cy="3143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851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1209675" y="61913"/>
            <a:ext cx="7821423" cy="661987"/>
          </a:xfrm>
        </p:spPr>
        <p:txBody>
          <a:bodyPr/>
          <a:lstStyle/>
          <a:p>
            <a:pPr algn="ctr"/>
            <a:r>
              <a:rPr lang="en-US" sz="2800" dirty="0">
                <a:solidFill>
                  <a:srgbClr val="214200"/>
                </a:solidFill>
              </a:rPr>
              <a:t>The SECURE Act – “Stretch IRAs”</a:t>
            </a:r>
          </a:p>
        </p:txBody>
      </p:sp>
      <p:sp>
        <p:nvSpPr>
          <p:cNvPr id="5" name="Slide Number Placeholder 4"/>
          <p:cNvSpPr>
            <a:spLocks noGrp="1"/>
          </p:cNvSpPr>
          <p:nvPr>
            <p:ph type="sldNum" sz="quarter" idx="10"/>
          </p:nvPr>
        </p:nvSpPr>
        <p:spPr/>
        <p:txBody>
          <a:bodyPr/>
          <a:lstStyle/>
          <a:p>
            <a:pPr>
              <a:defRPr/>
            </a:pPr>
            <a:fld id="{A2E534F7-C0C4-4D76-AAA2-DC13A5A674BB}" type="slidenum">
              <a:rPr lang="en-US" smtClean="0"/>
              <a:pPr>
                <a:defRPr/>
              </a:pPr>
              <a:t>12</a:t>
            </a:fld>
            <a:endParaRPr lang="en-US"/>
          </a:p>
        </p:txBody>
      </p:sp>
      <p:cxnSp>
        <p:nvCxnSpPr>
          <p:cNvPr id="8" name="Straight Connector 7">
            <a:extLst>
              <a:ext uri="{FF2B5EF4-FFF2-40B4-BE49-F238E27FC236}">
                <a16:creationId xmlns:a16="http://schemas.microsoft.com/office/drawing/2014/main" id="{04A43FFE-74C3-4C14-B04B-CC8DB06DD4B7}"/>
              </a:ext>
            </a:extLst>
          </p:cNvPr>
          <p:cNvCxnSpPr/>
          <p:nvPr/>
        </p:nvCxnSpPr>
        <p:spPr>
          <a:xfrm>
            <a:off x="-6" y="852488"/>
            <a:ext cx="9144006"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BA436E49-A756-476E-B840-47971DE717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6211" y="-14838"/>
            <a:ext cx="1156671" cy="867326"/>
          </a:xfrm>
          <a:prstGeom prst="rect">
            <a:avLst/>
          </a:prstGeom>
        </p:spPr>
      </p:pic>
      <p:sp>
        <p:nvSpPr>
          <p:cNvPr id="12" name="Rectangle 11">
            <a:extLst>
              <a:ext uri="{FF2B5EF4-FFF2-40B4-BE49-F238E27FC236}">
                <a16:creationId xmlns:a16="http://schemas.microsoft.com/office/drawing/2014/main" id="{EB29A200-80F8-40E5-8F73-840545B0EB22}"/>
              </a:ext>
            </a:extLst>
          </p:cNvPr>
          <p:cNvSpPr/>
          <p:nvPr/>
        </p:nvSpPr>
        <p:spPr>
          <a:xfrm>
            <a:off x="1" y="842686"/>
            <a:ext cx="1125092" cy="6015292"/>
          </a:xfrm>
          <a:prstGeom prst="rect">
            <a:avLst/>
          </a:prstGeom>
          <a:solidFill>
            <a:srgbClr val="2142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BD1D489-E9EE-4B22-A2DC-183947FE94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0376" y="6198766"/>
            <a:ext cx="1798171" cy="659234"/>
          </a:xfrm>
          <a:prstGeom prst="rect">
            <a:avLst/>
          </a:prstGeom>
        </p:spPr>
      </p:pic>
      <p:pic>
        <p:nvPicPr>
          <p:cNvPr id="7" name="Picture 6">
            <a:extLst>
              <a:ext uri="{FF2B5EF4-FFF2-40B4-BE49-F238E27FC236}">
                <a16:creationId xmlns:a16="http://schemas.microsoft.com/office/drawing/2014/main" id="{76BF2DD2-18C0-4B71-8C8B-7F41A1C51A64}"/>
              </a:ext>
            </a:extLst>
          </p:cNvPr>
          <p:cNvPicPr>
            <a:picLocks noChangeAspect="1"/>
          </p:cNvPicPr>
          <p:nvPr/>
        </p:nvPicPr>
        <p:blipFill>
          <a:blip r:embed="rId5"/>
          <a:stretch>
            <a:fillRect/>
          </a:stretch>
        </p:blipFill>
        <p:spPr>
          <a:xfrm>
            <a:off x="1162059" y="979055"/>
            <a:ext cx="7916654" cy="5219711"/>
          </a:xfrm>
          <a:prstGeom prst="rect">
            <a:avLst/>
          </a:prstGeom>
        </p:spPr>
      </p:pic>
    </p:spTree>
    <p:extLst>
      <p:ext uri="{BB962C8B-B14F-4D97-AF65-F5344CB8AC3E}">
        <p14:creationId xmlns:p14="http://schemas.microsoft.com/office/powerpoint/2010/main" val="1575953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241A7-26DF-4C09-AB87-DDF65EF6A008}"/>
              </a:ext>
            </a:extLst>
          </p:cNvPr>
          <p:cNvSpPr>
            <a:spLocks noGrp="1"/>
          </p:cNvSpPr>
          <p:nvPr>
            <p:ph type="title"/>
          </p:nvPr>
        </p:nvSpPr>
        <p:spPr/>
        <p:txBody>
          <a:bodyPr/>
          <a:lstStyle/>
          <a:p>
            <a:r>
              <a:rPr lang="en-US" sz="2800" dirty="0">
                <a:solidFill>
                  <a:srgbClr val="214200"/>
                </a:solidFill>
              </a:rPr>
              <a:t>   The SECURE Act – “Stretch IRAs”</a:t>
            </a:r>
            <a:endParaRPr lang="en-US" sz="2800" dirty="0"/>
          </a:p>
        </p:txBody>
      </p:sp>
      <p:pic>
        <p:nvPicPr>
          <p:cNvPr id="6" name="Content Placeholder 5" descr="A screenshot of a cell phone&#10;&#10;Description automatically generated">
            <a:extLst>
              <a:ext uri="{FF2B5EF4-FFF2-40B4-BE49-F238E27FC236}">
                <a16:creationId xmlns:a16="http://schemas.microsoft.com/office/drawing/2014/main" id="{0CA56C80-BA37-4919-B9B9-8BBB46DEBC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3592" y="1198485"/>
            <a:ext cx="7133208" cy="4971496"/>
          </a:xfrm>
        </p:spPr>
      </p:pic>
      <p:sp>
        <p:nvSpPr>
          <p:cNvPr id="4" name="Slide Number Placeholder 3">
            <a:extLst>
              <a:ext uri="{FF2B5EF4-FFF2-40B4-BE49-F238E27FC236}">
                <a16:creationId xmlns:a16="http://schemas.microsoft.com/office/drawing/2014/main" id="{545AE970-2FB7-43C6-BF00-1B30326F29FA}"/>
              </a:ext>
            </a:extLst>
          </p:cNvPr>
          <p:cNvSpPr>
            <a:spLocks noGrp="1"/>
          </p:cNvSpPr>
          <p:nvPr>
            <p:ph type="sldNum" sz="quarter" idx="10"/>
          </p:nvPr>
        </p:nvSpPr>
        <p:spPr/>
        <p:txBody>
          <a:bodyPr/>
          <a:lstStyle/>
          <a:p>
            <a:pPr>
              <a:defRPr/>
            </a:pPr>
            <a:fld id="{6F13D85F-9AA7-4DB1-A248-9EBB7A53645D}" type="slidenum">
              <a:rPr lang="en-US" smtClean="0"/>
              <a:pPr>
                <a:defRPr/>
              </a:pPr>
              <a:t>13</a:t>
            </a:fld>
            <a:endParaRPr lang="en-US"/>
          </a:p>
        </p:txBody>
      </p:sp>
    </p:spTree>
    <p:extLst>
      <p:ext uri="{BB962C8B-B14F-4D97-AF65-F5344CB8AC3E}">
        <p14:creationId xmlns:p14="http://schemas.microsoft.com/office/powerpoint/2010/main" val="204705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1257300" y="52388"/>
            <a:ext cx="7886700" cy="800100"/>
          </a:xfrm>
        </p:spPr>
        <p:txBody>
          <a:bodyPr/>
          <a:lstStyle/>
          <a:p>
            <a:pPr algn="ctr"/>
            <a:r>
              <a:rPr lang="en-US" sz="2600">
                <a:solidFill>
                  <a:srgbClr val="214200"/>
                </a:solidFill>
              </a:rPr>
              <a:t>The SECURE Act – “Stretch IRA” EDBs</a:t>
            </a:r>
          </a:p>
        </p:txBody>
      </p:sp>
      <p:sp>
        <p:nvSpPr>
          <p:cNvPr id="5" name="Slide Number Placeholder 4"/>
          <p:cNvSpPr>
            <a:spLocks noGrp="1"/>
          </p:cNvSpPr>
          <p:nvPr>
            <p:ph type="sldNum" sz="quarter" idx="10"/>
          </p:nvPr>
        </p:nvSpPr>
        <p:spPr/>
        <p:txBody>
          <a:bodyPr/>
          <a:lstStyle/>
          <a:p>
            <a:pPr>
              <a:defRPr/>
            </a:pPr>
            <a:fld id="{A2E534F7-C0C4-4D76-AAA2-DC13A5A674BB}" type="slidenum">
              <a:rPr lang="en-US" smtClean="0"/>
              <a:pPr>
                <a:defRPr/>
              </a:pPr>
              <a:t>14</a:t>
            </a:fld>
            <a:endParaRPr lang="en-US"/>
          </a:p>
        </p:txBody>
      </p:sp>
      <p:sp>
        <p:nvSpPr>
          <p:cNvPr id="3" name="Rectangle 2"/>
          <p:cNvSpPr/>
          <p:nvPr/>
        </p:nvSpPr>
        <p:spPr>
          <a:xfrm>
            <a:off x="4079078" y="2523728"/>
            <a:ext cx="1152880" cy="510909"/>
          </a:xfrm>
          <a:prstGeom prst="rect">
            <a:avLst/>
          </a:prstGeom>
        </p:spPr>
        <p:txBody>
          <a:bodyPr wrap="none">
            <a:spAutoFit/>
          </a:bodyPr>
          <a:lstStyle/>
          <a:p>
            <a:pPr algn="ctr">
              <a:lnSpc>
                <a:spcPct val="80000"/>
              </a:lnSpc>
              <a:defRPr/>
            </a:pPr>
            <a:r>
              <a:rPr lang="en-US" sz="1800">
                <a:solidFill>
                  <a:schemeClr val="bg1"/>
                </a:solidFill>
                <a:latin typeface="Futura Md" panose="020B0602020204020303"/>
              </a:rPr>
              <a:t>$30,000</a:t>
            </a:r>
          </a:p>
          <a:p>
            <a:pPr algn="ctr">
              <a:lnSpc>
                <a:spcPct val="80000"/>
              </a:lnSpc>
              <a:defRPr/>
            </a:pPr>
            <a:endParaRPr lang="en-US">
              <a:effectLst>
                <a:outerShdw blurRad="38100" dist="38100" dir="2700000" algn="tl">
                  <a:srgbClr val="000000"/>
                </a:outerShdw>
              </a:effectLst>
            </a:endParaRPr>
          </a:p>
        </p:txBody>
      </p:sp>
      <p:graphicFrame>
        <p:nvGraphicFramePr>
          <p:cNvPr id="9" name="Table 8"/>
          <p:cNvGraphicFramePr>
            <a:graphicFrameLocks noGrp="1"/>
          </p:cNvGraphicFramePr>
          <p:nvPr>
            <p:extLst>
              <p:ext uri="{D42A27DB-BD31-4B8C-83A1-F6EECF244321}">
                <p14:modId xmlns:p14="http://schemas.microsoft.com/office/powerpoint/2010/main" val="4060357166"/>
              </p:ext>
            </p:extLst>
          </p:nvPr>
        </p:nvGraphicFramePr>
        <p:xfrm>
          <a:off x="1914523" y="3143854"/>
          <a:ext cx="1041400" cy="1432560"/>
        </p:xfrm>
        <a:graphic>
          <a:graphicData uri="http://schemas.openxmlformats.org/drawingml/2006/table">
            <a:tbl>
              <a:tblPr firstRow="1" bandRow="1">
                <a:tableStyleId>{21E4AEA4-8DFA-4A89-87EB-49C32662AFE0}</a:tableStyleId>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tblGrid>
              <a:tr h="178017">
                <a:tc>
                  <a:txBody>
                    <a:bodyPr/>
                    <a:lstStyle/>
                    <a:p>
                      <a:pPr algn="ctr"/>
                      <a:endParaRPr lang="en-US" sz="1600" b="0"/>
                    </a:p>
                  </a:txBody>
                  <a:tcPr>
                    <a:solidFill>
                      <a:srgbClr val="1C0402"/>
                    </a:solidFill>
                  </a:tcPr>
                </a:tc>
                <a:tc>
                  <a:txBody>
                    <a:bodyPr/>
                    <a:lstStyle/>
                    <a:p>
                      <a:pPr algn="ctr"/>
                      <a:endParaRPr lang="en-US" sz="1600" b="0"/>
                    </a:p>
                  </a:txBody>
                  <a:tcPr>
                    <a:solidFill>
                      <a:srgbClr val="1C0402"/>
                    </a:solidFill>
                  </a:tcPr>
                </a:tc>
                <a:tc>
                  <a:txBody>
                    <a:bodyPr/>
                    <a:lstStyle/>
                    <a:p>
                      <a:pPr algn="ctr"/>
                      <a:endParaRPr lang="en-US" sz="1600" b="0"/>
                    </a:p>
                  </a:txBody>
                  <a:tcPr>
                    <a:solidFill>
                      <a:srgbClr val="1C0402"/>
                    </a:solidFill>
                  </a:tcPr>
                </a:tc>
                <a:tc>
                  <a:txBody>
                    <a:bodyPr/>
                    <a:lstStyle/>
                    <a:p>
                      <a:pPr algn="ctr"/>
                      <a:endParaRPr lang="en-US" sz="1600" b="0"/>
                    </a:p>
                  </a:txBody>
                  <a:tcPr>
                    <a:solidFill>
                      <a:srgbClr val="1C0402"/>
                    </a:solidFill>
                  </a:tcPr>
                </a:tc>
                <a:tc>
                  <a:txBody>
                    <a:bodyPr/>
                    <a:lstStyle/>
                    <a:p>
                      <a:pPr algn="ctr"/>
                      <a:endParaRPr lang="en-US" sz="1600" b="0"/>
                    </a:p>
                  </a:txBody>
                  <a:tcPr>
                    <a:solidFill>
                      <a:srgbClr val="1C0402"/>
                    </a:solidFill>
                  </a:tcPr>
                </a:tc>
                <a:extLst>
                  <a:ext uri="{0D108BD9-81ED-4DB2-BD59-A6C34878D82A}">
                    <a16:rowId xmlns:a16="http://schemas.microsoft.com/office/drawing/2014/main" val="10000"/>
                  </a:ext>
                </a:extLst>
              </a:tr>
              <a:tr h="194200">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10001"/>
                  </a:ext>
                </a:extLst>
              </a:tr>
              <a:tr h="194200">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10002"/>
                  </a:ext>
                </a:extLst>
              </a:tr>
              <a:tr h="194200">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10003"/>
                  </a:ext>
                </a:extLst>
              </a:tr>
            </a:tbl>
          </a:graphicData>
        </a:graphic>
      </p:graphicFrame>
      <p:cxnSp>
        <p:nvCxnSpPr>
          <p:cNvPr id="12" name="Straight Connector 11">
            <a:extLst>
              <a:ext uri="{FF2B5EF4-FFF2-40B4-BE49-F238E27FC236}">
                <a16:creationId xmlns:a16="http://schemas.microsoft.com/office/drawing/2014/main" id="{0B88DDC0-5349-4232-89AF-8608AD87721D}"/>
              </a:ext>
            </a:extLst>
          </p:cNvPr>
          <p:cNvCxnSpPr/>
          <p:nvPr/>
        </p:nvCxnSpPr>
        <p:spPr>
          <a:xfrm>
            <a:off x="-6" y="852488"/>
            <a:ext cx="9144006"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25AB70F6-245B-43C5-A350-37C08C887E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957" y="0"/>
            <a:ext cx="1156671" cy="873127"/>
          </a:xfrm>
          <a:prstGeom prst="rect">
            <a:avLst/>
          </a:prstGeom>
        </p:spPr>
      </p:pic>
      <p:sp>
        <p:nvSpPr>
          <p:cNvPr id="15" name="Rectangle 14">
            <a:extLst>
              <a:ext uri="{FF2B5EF4-FFF2-40B4-BE49-F238E27FC236}">
                <a16:creationId xmlns:a16="http://schemas.microsoft.com/office/drawing/2014/main" id="{FEF41F2D-3A34-4C4A-9DE3-644EB8868DEC}"/>
              </a:ext>
            </a:extLst>
          </p:cNvPr>
          <p:cNvSpPr/>
          <p:nvPr/>
        </p:nvSpPr>
        <p:spPr>
          <a:xfrm>
            <a:off x="7409" y="852488"/>
            <a:ext cx="1130829" cy="6015292"/>
          </a:xfrm>
          <a:prstGeom prst="rect">
            <a:avLst/>
          </a:prstGeom>
          <a:solidFill>
            <a:srgbClr val="2142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217E158D-5717-400B-A41C-C98F01D4163E}"/>
              </a:ext>
            </a:extLst>
          </p:cNvPr>
          <p:cNvSpPr txBox="1">
            <a:spLocks/>
          </p:cNvSpPr>
          <p:nvPr/>
        </p:nvSpPr>
        <p:spPr bwMode="gray">
          <a:xfrm>
            <a:off x="1171576" y="848763"/>
            <a:ext cx="7979839" cy="852487"/>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normAutofit/>
          </a:bodyPr>
          <a:lstStyle>
            <a:lvl1pPr algn="l" rtl="0" eaLnBrk="0" fontAlgn="base" hangingPunct="0">
              <a:spcBef>
                <a:spcPct val="0"/>
              </a:spcBef>
              <a:spcAft>
                <a:spcPct val="0"/>
              </a:spcAft>
              <a:defRPr sz="2000" b="1">
                <a:solidFill>
                  <a:srgbClr val="336600"/>
                </a:solidFill>
                <a:latin typeface="+mj-lt"/>
                <a:ea typeface="+mj-ea"/>
                <a:cs typeface="+mj-cs"/>
              </a:defRPr>
            </a:lvl1pPr>
            <a:lvl2pPr algn="l" rtl="0" eaLnBrk="0" fontAlgn="base" hangingPunct="0">
              <a:spcBef>
                <a:spcPct val="0"/>
              </a:spcBef>
              <a:spcAft>
                <a:spcPct val="0"/>
              </a:spcAft>
              <a:defRPr sz="2000" b="1">
                <a:solidFill>
                  <a:srgbClr val="336600"/>
                </a:solidFill>
                <a:latin typeface="Verdana" pitchFamily="34" charset="0"/>
              </a:defRPr>
            </a:lvl2pPr>
            <a:lvl3pPr algn="l" rtl="0" eaLnBrk="0" fontAlgn="base" hangingPunct="0">
              <a:spcBef>
                <a:spcPct val="0"/>
              </a:spcBef>
              <a:spcAft>
                <a:spcPct val="0"/>
              </a:spcAft>
              <a:defRPr sz="2000" b="1">
                <a:solidFill>
                  <a:srgbClr val="336600"/>
                </a:solidFill>
                <a:latin typeface="Verdana" pitchFamily="34" charset="0"/>
              </a:defRPr>
            </a:lvl3pPr>
            <a:lvl4pPr algn="l" rtl="0" eaLnBrk="0" fontAlgn="base" hangingPunct="0">
              <a:spcBef>
                <a:spcPct val="0"/>
              </a:spcBef>
              <a:spcAft>
                <a:spcPct val="0"/>
              </a:spcAft>
              <a:defRPr sz="2000" b="1">
                <a:solidFill>
                  <a:srgbClr val="336600"/>
                </a:solidFill>
                <a:latin typeface="Verdana" pitchFamily="34" charset="0"/>
              </a:defRPr>
            </a:lvl4pPr>
            <a:lvl5pPr algn="l" rtl="0" eaLnBrk="0" fontAlgn="base" hangingPunct="0">
              <a:spcBef>
                <a:spcPct val="0"/>
              </a:spcBef>
              <a:spcAft>
                <a:spcPct val="0"/>
              </a:spcAft>
              <a:defRPr sz="2000" b="1">
                <a:solidFill>
                  <a:srgbClr val="336600"/>
                </a:solidFill>
                <a:latin typeface="Verdana" pitchFamily="34" charset="0"/>
              </a:defRPr>
            </a:lvl5pPr>
            <a:lvl6pPr marL="457200" algn="l" rtl="0" fontAlgn="base">
              <a:spcBef>
                <a:spcPct val="0"/>
              </a:spcBef>
              <a:spcAft>
                <a:spcPct val="0"/>
              </a:spcAft>
              <a:defRPr sz="2000" b="1">
                <a:solidFill>
                  <a:schemeClr val="tx1"/>
                </a:solidFill>
                <a:latin typeface="Verdana" pitchFamily="34" charset="0"/>
              </a:defRPr>
            </a:lvl6pPr>
            <a:lvl7pPr marL="914400" algn="l" rtl="0" fontAlgn="base">
              <a:spcBef>
                <a:spcPct val="0"/>
              </a:spcBef>
              <a:spcAft>
                <a:spcPct val="0"/>
              </a:spcAft>
              <a:defRPr sz="2000" b="1">
                <a:solidFill>
                  <a:schemeClr val="tx1"/>
                </a:solidFill>
                <a:latin typeface="Verdana" pitchFamily="34" charset="0"/>
              </a:defRPr>
            </a:lvl7pPr>
            <a:lvl8pPr marL="1371600" algn="l" rtl="0" fontAlgn="base">
              <a:spcBef>
                <a:spcPct val="0"/>
              </a:spcBef>
              <a:spcAft>
                <a:spcPct val="0"/>
              </a:spcAft>
              <a:defRPr sz="2000" b="1">
                <a:solidFill>
                  <a:schemeClr val="tx1"/>
                </a:solidFill>
                <a:latin typeface="Verdana" pitchFamily="34" charset="0"/>
              </a:defRPr>
            </a:lvl8pPr>
            <a:lvl9pPr marL="1828800" algn="l" rtl="0" fontAlgn="base">
              <a:spcBef>
                <a:spcPct val="0"/>
              </a:spcBef>
              <a:spcAft>
                <a:spcPct val="0"/>
              </a:spcAft>
              <a:defRPr sz="2000" b="1">
                <a:solidFill>
                  <a:schemeClr val="tx1"/>
                </a:solidFill>
                <a:latin typeface="Verdana" pitchFamily="34" charset="0"/>
              </a:defRPr>
            </a:lvl9pPr>
          </a:lstStyle>
          <a:p>
            <a:pPr algn="ctr"/>
            <a:r>
              <a:rPr lang="en-US" sz="1800" kern="0" dirty="0">
                <a:solidFill>
                  <a:srgbClr val="003300"/>
                </a:solidFill>
                <a:cs typeface="Calibri Light"/>
              </a:rPr>
              <a:t>5 classes of Eligible Designated Beneficiaries (EDB)that can still utilize the "stretch provision"</a:t>
            </a:r>
            <a:endParaRPr lang="en-US" sz="1800" kern="0" dirty="0">
              <a:solidFill>
                <a:srgbClr val="003300"/>
              </a:solidFill>
            </a:endParaRPr>
          </a:p>
        </p:txBody>
      </p:sp>
      <p:pic>
        <p:nvPicPr>
          <p:cNvPr id="8" name="Picture 7">
            <a:extLst>
              <a:ext uri="{FF2B5EF4-FFF2-40B4-BE49-F238E27FC236}">
                <a16:creationId xmlns:a16="http://schemas.microsoft.com/office/drawing/2014/main" id="{1551C048-89E8-4F79-8748-2C8E8EC567D6}"/>
              </a:ext>
            </a:extLst>
          </p:cNvPr>
          <p:cNvPicPr>
            <a:picLocks noChangeAspect="1"/>
          </p:cNvPicPr>
          <p:nvPr/>
        </p:nvPicPr>
        <p:blipFill>
          <a:blip r:embed="rId4"/>
          <a:stretch>
            <a:fillRect/>
          </a:stretch>
        </p:blipFill>
        <p:spPr>
          <a:xfrm>
            <a:off x="1160461" y="1903413"/>
            <a:ext cx="3627945" cy="3078163"/>
          </a:xfrm>
          <a:prstGeom prst="rect">
            <a:avLst/>
          </a:prstGeom>
        </p:spPr>
      </p:pic>
      <p:sp>
        <p:nvSpPr>
          <p:cNvPr id="11" name="TextBox 10">
            <a:extLst>
              <a:ext uri="{FF2B5EF4-FFF2-40B4-BE49-F238E27FC236}">
                <a16:creationId xmlns:a16="http://schemas.microsoft.com/office/drawing/2014/main" id="{B6EB2D1D-196F-4023-B4E1-182D7CE06C74}"/>
              </a:ext>
            </a:extLst>
          </p:cNvPr>
          <p:cNvSpPr txBox="1"/>
          <p:nvPr/>
        </p:nvSpPr>
        <p:spPr>
          <a:xfrm>
            <a:off x="5231958" y="1903413"/>
            <a:ext cx="3759642" cy="4647426"/>
          </a:xfrm>
          <a:prstGeom prst="rect">
            <a:avLst/>
          </a:prstGeom>
          <a:noFill/>
        </p:spPr>
        <p:txBody>
          <a:bodyPr wrap="square" rtlCol="0">
            <a:spAutoFit/>
          </a:bodyPr>
          <a:lstStyle/>
          <a:p>
            <a:pPr marL="285750" indent="-285750">
              <a:buFont typeface="Wingdings" panose="05000000000000000000" pitchFamily="2" charset="2"/>
              <a:buChar char="Ø"/>
            </a:pPr>
            <a:r>
              <a:rPr lang="en-US" sz="1400" b="1" dirty="0">
                <a:cs typeface="Calibri"/>
              </a:rPr>
              <a:t>Surviving spouses </a:t>
            </a:r>
          </a:p>
          <a:p>
            <a:endParaRPr lang="en-US" sz="1400" dirty="0">
              <a:cs typeface="Calibri"/>
            </a:endParaRPr>
          </a:p>
          <a:p>
            <a:pPr marL="285750" indent="-285750">
              <a:buFont typeface="Wingdings" panose="05000000000000000000" pitchFamily="2" charset="2"/>
              <a:buChar char="Ø"/>
            </a:pPr>
            <a:r>
              <a:rPr lang="en-US" sz="1400" dirty="0">
                <a:cs typeface="Calibri"/>
              </a:rPr>
              <a:t>Minor children (not grandchildren) but only until they reach the age of majority in their state of residence </a:t>
            </a:r>
          </a:p>
          <a:p>
            <a:r>
              <a:rPr lang="en-US" sz="1400" dirty="0">
                <a:cs typeface="Calibri"/>
              </a:rPr>
              <a:t> </a:t>
            </a:r>
          </a:p>
          <a:p>
            <a:pPr marL="285750" indent="-285750">
              <a:buFont typeface="Wingdings" panose="05000000000000000000" pitchFamily="2" charset="2"/>
              <a:buChar char="Ø"/>
            </a:pPr>
            <a:r>
              <a:rPr lang="en-US" sz="1400" dirty="0">
                <a:cs typeface="Calibri"/>
              </a:rPr>
              <a:t>Disabled individuals (under strict IRS definition)</a:t>
            </a:r>
          </a:p>
          <a:p>
            <a:endParaRPr lang="en-US" sz="1400" dirty="0">
              <a:cs typeface="Calibri"/>
            </a:endParaRPr>
          </a:p>
          <a:p>
            <a:pPr marL="285750" indent="-285750">
              <a:buFont typeface="Wingdings" panose="05000000000000000000" pitchFamily="2" charset="2"/>
              <a:buChar char="Ø"/>
            </a:pPr>
            <a:r>
              <a:rPr lang="en-US" sz="1400" dirty="0">
                <a:cs typeface="Calibri"/>
              </a:rPr>
              <a:t>Chronically ill individuals </a:t>
            </a:r>
          </a:p>
          <a:p>
            <a:endParaRPr lang="en-US" sz="1400" dirty="0">
              <a:cs typeface="Calibri"/>
            </a:endParaRPr>
          </a:p>
          <a:p>
            <a:pPr marL="285750" indent="-285750">
              <a:buFont typeface="Wingdings" panose="05000000000000000000" pitchFamily="2" charset="2"/>
              <a:buChar char="Ø"/>
            </a:pPr>
            <a:r>
              <a:rPr lang="en-US" sz="1400" dirty="0">
                <a:cs typeface="Calibri"/>
              </a:rPr>
              <a:t>Individuals not more than 10 years younger than the original account owner (generally siblings) </a:t>
            </a:r>
          </a:p>
          <a:p>
            <a:endParaRPr lang="en-US" sz="1400" dirty="0">
              <a:cs typeface="Calibri"/>
            </a:endParaRPr>
          </a:p>
          <a:p>
            <a:pPr marL="0" indent="0">
              <a:buNone/>
            </a:pPr>
            <a:r>
              <a:rPr lang="en-US" sz="1400" b="1" i="1" dirty="0">
                <a:cs typeface="Calibri"/>
              </a:rPr>
              <a:t>*</a:t>
            </a:r>
            <a:r>
              <a:rPr lang="en-US" sz="1400" i="1" dirty="0">
                <a:cs typeface="Calibri"/>
              </a:rPr>
              <a:t> If an eligible designated beneficiary no longer meets definition, the 10-year rules applies for them or their beneficiaries.</a:t>
            </a:r>
            <a:endParaRPr lang="en-US" sz="1400" dirty="0">
              <a:cs typeface="Calibri"/>
            </a:endParaRPr>
          </a:p>
          <a:p>
            <a:pPr marL="0" indent="0">
              <a:buNone/>
            </a:pPr>
            <a:endParaRPr lang="en-US" sz="1400" i="1" dirty="0">
              <a:cs typeface="Calibri"/>
            </a:endParaRPr>
          </a:p>
          <a:p>
            <a:endParaRPr lang="en-US" dirty="0"/>
          </a:p>
        </p:txBody>
      </p:sp>
      <p:sp>
        <p:nvSpPr>
          <p:cNvPr id="16" name="TextBox 15">
            <a:extLst>
              <a:ext uri="{FF2B5EF4-FFF2-40B4-BE49-F238E27FC236}">
                <a16:creationId xmlns:a16="http://schemas.microsoft.com/office/drawing/2014/main" id="{A7E65752-D2A0-4F34-96AC-228434A3D874}"/>
              </a:ext>
            </a:extLst>
          </p:cNvPr>
          <p:cNvSpPr txBox="1"/>
          <p:nvPr/>
        </p:nvSpPr>
        <p:spPr>
          <a:xfrm>
            <a:off x="1138238" y="4981576"/>
            <a:ext cx="3974658" cy="1938992"/>
          </a:xfrm>
          <a:prstGeom prst="rect">
            <a:avLst/>
          </a:prstGeom>
          <a:noFill/>
        </p:spPr>
        <p:txBody>
          <a:bodyPr wrap="square" rtlCol="0">
            <a:spAutoFit/>
          </a:bodyPr>
          <a:lstStyle/>
          <a:p>
            <a:pPr marL="0" indent="0">
              <a:buNone/>
            </a:pPr>
            <a:r>
              <a:rPr lang="en-US" sz="1200" b="1" i="1">
                <a:cs typeface="Calibri"/>
              </a:rPr>
              <a:t>Example: </a:t>
            </a:r>
            <a:r>
              <a:rPr lang="en-US" sz="1200" i="1">
                <a:cs typeface="Calibri"/>
              </a:rPr>
              <a:t>Bob is a 45-year old IRA owner with a 10-year-old daughter.  The age of majority in the state where Bob lives is 18.</a:t>
            </a:r>
            <a:endParaRPr lang="en-US" sz="1200">
              <a:cs typeface="Calibri"/>
            </a:endParaRPr>
          </a:p>
          <a:p>
            <a:pPr marL="0" indent="0">
              <a:buNone/>
            </a:pPr>
            <a:r>
              <a:rPr lang="en-US" sz="1200" i="1">
                <a:cs typeface="Calibri"/>
              </a:rPr>
              <a:t>Bob passes away, leaving his IRA to his daughter. His daughter will need to take regular lifetime RMDs until she reaches age 18.  Once she turns 18, the 10-year paydown rule applies - requiring the entire inherited IRA to be depleted over the next decade (by the end of the year she turns age 28)        </a:t>
            </a:r>
            <a:endParaRPr lang="en-US" sz="1200">
              <a:cs typeface="Calibri"/>
            </a:endParaRPr>
          </a:p>
        </p:txBody>
      </p:sp>
      <p:pic>
        <p:nvPicPr>
          <p:cNvPr id="20" name="Picture 19">
            <a:extLst>
              <a:ext uri="{FF2B5EF4-FFF2-40B4-BE49-F238E27FC236}">
                <a16:creationId xmlns:a16="http://schemas.microsoft.com/office/drawing/2014/main" id="{422A2E3E-8C1D-486F-9124-92F5270DE2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70376" y="6198766"/>
            <a:ext cx="1798171" cy="659234"/>
          </a:xfrm>
          <a:prstGeom prst="rect">
            <a:avLst/>
          </a:prstGeom>
        </p:spPr>
      </p:pic>
    </p:spTree>
    <p:extLst>
      <p:ext uri="{BB962C8B-B14F-4D97-AF65-F5344CB8AC3E}">
        <p14:creationId xmlns:p14="http://schemas.microsoft.com/office/powerpoint/2010/main" val="4264344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1209675" y="61913"/>
            <a:ext cx="7821423" cy="661987"/>
          </a:xfrm>
        </p:spPr>
        <p:txBody>
          <a:bodyPr/>
          <a:lstStyle/>
          <a:p>
            <a:pPr algn="ctr"/>
            <a:r>
              <a:rPr lang="en-US" sz="2800">
                <a:solidFill>
                  <a:srgbClr val="214200"/>
                </a:solidFill>
              </a:rPr>
              <a:t>The SECURE Act – “Stretch IRAs”</a:t>
            </a:r>
          </a:p>
        </p:txBody>
      </p:sp>
      <p:sp>
        <p:nvSpPr>
          <p:cNvPr id="5" name="Slide Number Placeholder 4"/>
          <p:cNvSpPr>
            <a:spLocks noGrp="1"/>
          </p:cNvSpPr>
          <p:nvPr>
            <p:ph type="sldNum" sz="quarter" idx="10"/>
          </p:nvPr>
        </p:nvSpPr>
        <p:spPr/>
        <p:txBody>
          <a:bodyPr/>
          <a:lstStyle/>
          <a:p>
            <a:pPr>
              <a:defRPr/>
            </a:pPr>
            <a:fld id="{A2E534F7-C0C4-4D76-AAA2-DC13A5A674BB}" type="slidenum">
              <a:rPr lang="en-US" smtClean="0"/>
              <a:pPr>
                <a:defRPr/>
              </a:pPr>
              <a:t>15</a:t>
            </a:fld>
            <a:endParaRPr lang="en-US"/>
          </a:p>
        </p:txBody>
      </p:sp>
      <p:cxnSp>
        <p:nvCxnSpPr>
          <p:cNvPr id="8" name="Straight Connector 7">
            <a:extLst>
              <a:ext uri="{FF2B5EF4-FFF2-40B4-BE49-F238E27FC236}">
                <a16:creationId xmlns:a16="http://schemas.microsoft.com/office/drawing/2014/main" id="{04A43FFE-74C3-4C14-B04B-CC8DB06DD4B7}"/>
              </a:ext>
            </a:extLst>
          </p:cNvPr>
          <p:cNvCxnSpPr/>
          <p:nvPr/>
        </p:nvCxnSpPr>
        <p:spPr>
          <a:xfrm>
            <a:off x="1" y="842686"/>
            <a:ext cx="9144006"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BA436E49-A756-476E-B840-47971DE717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6211" y="-14838"/>
            <a:ext cx="1156671" cy="867326"/>
          </a:xfrm>
          <a:prstGeom prst="rect">
            <a:avLst/>
          </a:prstGeom>
        </p:spPr>
      </p:pic>
      <p:sp>
        <p:nvSpPr>
          <p:cNvPr id="12" name="Rectangle 11">
            <a:extLst>
              <a:ext uri="{FF2B5EF4-FFF2-40B4-BE49-F238E27FC236}">
                <a16:creationId xmlns:a16="http://schemas.microsoft.com/office/drawing/2014/main" id="{EB29A200-80F8-40E5-8F73-840545B0EB22}"/>
              </a:ext>
            </a:extLst>
          </p:cNvPr>
          <p:cNvSpPr/>
          <p:nvPr/>
        </p:nvSpPr>
        <p:spPr>
          <a:xfrm>
            <a:off x="1" y="842686"/>
            <a:ext cx="1125092" cy="6015292"/>
          </a:xfrm>
          <a:prstGeom prst="rect">
            <a:avLst/>
          </a:prstGeom>
          <a:solidFill>
            <a:srgbClr val="2142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FE5ED20-4B74-4E6C-8538-C968CC5A020D}"/>
              </a:ext>
            </a:extLst>
          </p:cNvPr>
          <p:cNvSpPr txBox="1"/>
          <p:nvPr/>
        </p:nvSpPr>
        <p:spPr>
          <a:xfrm>
            <a:off x="1140460" y="1070150"/>
            <a:ext cx="8003539" cy="523220"/>
          </a:xfrm>
          <a:prstGeom prst="rect">
            <a:avLst/>
          </a:prstGeom>
          <a:noFill/>
        </p:spPr>
        <p:txBody>
          <a:bodyPr wrap="square" rtlCol="0">
            <a:spAutoFit/>
          </a:bodyPr>
          <a:lstStyle/>
          <a:p>
            <a:pPr marL="285750" indent="-285750" algn="ctr">
              <a:buFont typeface="Wingdings" panose="05000000000000000000" pitchFamily="2" charset="2"/>
              <a:buChar char="Ø"/>
            </a:pPr>
            <a:r>
              <a:rPr lang="en-US" sz="1400" dirty="0">
                <a:solidFill>
                  <a:srgbClr val="003300"/>
                </a:solidFill>
              </a:rPr>
              <a:t>The effective date of the 10-year paydown rule for Collective Bargaining Agreements, Thrift Savings Plan, and other government plans is January 1,2022</a:t>
            </a:r>
            <a:r>
              <a:rPr lang="en-US" sz="1400" dirty="0"/>
              <a:t>.</a:t>
            </a:r>
          </a:p>
        </p:txBody>
      </p:sp>
      <p:sp>
        <p:nvSpPr>
          <p:cNvPr id="4" name="TextBox 3">
            <a:extLst>
              <a:ext uri="{FF2B5EF4-FFF2-40B4-BE49-F238E27FC236}">
                <a16:creationId xmlns:a16="http://schemas.microsoft.com/office/drawing/2014/main" id="{87336B67-D9F0-47EC-9D03-65F9410BFFF8}"/>
              </a:ext>
            </a:extLst>
          </p:cNvPr>
          <p:cNvSpPr txBox="1"/>
          <p:nvPr/>
        </p:nvSpPr>
        <p:spPr>
          <a:xfrm>
            <a:off x="1140460" y="3252656"/>
            <a:ext cx="8000252" cy="3539430"/>
          </a:xfrm>
          <a:prstGeom prst="rect">
            <a:avLst/>
          </a:prstGeom>
          <a:noFill/>
        </p:spPr>
        <p:txBody>
          <a:bodyPr wrap="square" rtlCol="0">
            <a:spAutoFit/>
          </a:bodyPr>
          <a:lstStyle/>
          <a:p>
            <a:r>
              <a:rPr lang="en-US" dirty="0">
                <a:cs typeface="Calibri"/>
              </a:rPr>
              <a:t>For the most part, changes to the "Stretch" rules created by the SECURE Act will impact beneficiaries beginning in 2020.  However, Congress did carve out a few exceptions, as follows:</a:t>
            </a:r>
          </a:p>
          <a:p>
            <a:endParaRPr lang="en-US" dirty="0">
              <a:cs typeface="Calibri"/>
            </a:endParaRPr>
          </a:p>
          <a:p>
            <a:pPr marL="285750" indent="-285750">
              <a:buFont typeface="Wingdings" panose="05000000000000000000" pitchFamily="2" charset="2"/>
              <a:buChar char="Ø"/>
            </a:pPr>
            <a:r>
              <a:rPr lang="en-US" dirty="0">
                <a:cs typeface="Calibri"/>
              </a:rPr>
              <a:t>Certain plans, such as 403(b) and 457 plans sponsored by state and local governments, and the Thrift Savings Plan sponsored by the Federal government are not impacted until January 1, 2022 </a:t>
            </a:r>
          </a:p>
          <a:p>
            <a:endParaRPr lang="en-US" dirty="0">
              <a:cs typeface="Calibri"/>
            </a:endParaRPr>
          </a:p>
          <a:p>
            <a:pPr marL="285750" indent="-285750">
              <a:buFont typeface="Wingdings" panose="05000000000000000000" pitchFamily="2" charset="2"/>
              <a:buChar char="Ø"/>
            </a:pPr>
            <a:r>
              <a:rPr lang="en-US" dirty="0">
                <a:cs typeface="Calibri"/>
              </a:rPr>
              <a:t>Plans maintained pursuant to a collective bargaining agreement have an effective date of January 1, 2022</a:t>
            </a:r>
          </a:p>
          <a:p>
            <a:endParaRPr lang="en-US" dirty="0">
              <a:cs typeface="Calibri"/>
            </a:endParaRPr>
          </a:p>
          <a:p>
            <a:pPr marL="285750" indent="-285750">
              <a:buFont typeface="Wingdings" panose="05000000000000000000" pitchFamily="2" charset="2"/>
              <a:buChar char="Ø"/>
            </a:pPr>
            <a:r>
              <a:rPr lang="en-US" dirty="0">
                <a:cs typeface="Calibri"/>
              </a:rPr>
              <a:t>Annuities, in which individuals have irrevocably annuitized over their life expectancy (or joint life expectancy) are exempt</a:t>
            </a:r>
          </a:p>
          <a:p>
            <a:endParaRPr lang="en-US" dirty="0"/>
          </a:p>
        </p:txBody>
      </p:sp>
      <p:pic>
        <p:nvPicPr>
          <p:cNvPr id="15" name="Picture 14">
            <a:extLst>
              <a:ext uri="{FF2B5EF4-FFF2-40B4-BE49-F238E27FC236}">
                <a16:creationId xmlns:a16="http://schemas.microsoft.com/office/drawing/2014/main" id="{DF4C956E-9E00-4756-ADEC-28658265E0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0376" y="6198766"/>
            <a:ext cx="1798171" cy="659234"/>
          </a:xfrm>
          <a:prstGeom prst="rect">
            <a:avLst/>
          </a:prstGeom>
        </p:spPr>
      </p:pic>
      <p:pic>
        <p:nvPicPr>
          <p:cNvPr id="10" name="Picture 9">
            <a:extLst>
              <a:ext uri="{FF2B5EF4-FFF2-40B4-BE49-F238E27FC236}">
                <a16:creationId xmlns:a16="http://schemas.microsoft.com/office/drawing/2014/main" id="{FBDE6249-D696-4464-9CCE-C3C3C462CA0E}"/>
              </a:ext>
            </a:extLst>
          </p:cNvPr>
          <p:cNvPicPr>
            <a:picLocks noChangeAspect="1"/>
          </p:cNvPicPr>
          <p:nvPr/>
        </p:nvPicPr>
        <p:blipFill>
          <a:blip r:embed="rId5"/>
          <a:stretch>
            <a:fillRect/>
          </a:stretch>
        </p:blipFill>
        <p:spPr>
          <a:xfrm>
            <a:off x="2683445" y="1593370"/>
            <a:ext cx="4810126" cy="1605318"/>
          </a:xfrm>
          <a:prstGeom prst="rect">
            <a:avLst/>
          </a:prstGeom>
        </p:spPr>
      </p:pic>
    </p:spTree>
    <p:extLst>
      <p:ext uri="{BB962C8B-B14F-4D97-AF65-F5344CB8AC3E}">
        <p14:creationId xmlns:p14="http://schemas.microsoft.com/office/powerpoint/2010/main" val="3636989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1320802" y="52388"/>
            <a:ext cx="7366000" cy="703392"/>
          </a:xfrm>
        </p:spPr>
        <p:txBody>
          <a:bodyPr/>
          <a:lstStyle/>
          <a:p>
            <a:pPr algn="ctr" eaLnBrk="1" hangingPunct="1"/>
            <a:r>
              <a:rPr lang="en-US" sz="2800">
                <a:solidFill>
                  <a:srgbClr val="214200"/>
                </a:solidFill>
              </a:rPr>
              <a:t>The SECURE Act - Beneficiaries</a:t>
            </a:r>
          </a:p>
        </p:txBody>
      </p:sp>
      <p:sp>
        <p:nvSpPr>
          <p:cNvPr id="4" name="Slide Number Placeholder 3"/>
          <p:cNvSpPr>
            <a:spLocks noGrp="1"/>
          </p:cNvSpPr>
          <p:nvPr>
            <p:ph type="sldNum" sz="quarter" idx="10"/>
          </p:nvPr>
        </p:nvSpPr>
        <p:spPr/>
        <p:txBody>
          <a:bodyPr/>
          <a:lstStyle/>
          <a:p>
            <a:pPr>
              <a:defRPr/>
            </a:pPr>
            <a:fld id="{6F13D85F-9AA7-4DB1-A248-9EBB7A53645D}" type="slidenum">
              <a:rPr lang="en-US" smtClean="0"/>
              <a:pPr>
                <a:defRPr/>
              </a:pPr>
              <a:t>16</a:t>
            </a:fld>
            <a:endParaRPr lang="en-US"/>
          </a:p>
        </p:txBody>
      </p:sp>
      <p:sp>
        <p:nvSpPr>
          <p:cNvPr id="9" name="Rectangle 7"/>
          <p:cNvSpPr txBox="1">
            <a:spLocks noChangeArrowheads="1"/>
          </p:cNvSpPr>
          <p:nvPr/>
        </p:nvSpPr>
        <p:spPr>
          <a:xfrm>
            <a:off x="1146811" y="3429000"/>
            <a:ext cx="7974964" cy="3943327"/>
          </a:xfrm>
          <a:prstGeom prst="rect">
            <a:avLst/>
          </a:prstGeom>
        </p:spPr>
        <p:txBody>
          <a:bodyPr/>
          <a:lstStyle>
            <a:lvl1pPr marL="342900" indent="-342900" algn="l" rtl="0" eaLnBrk="0" fontAlgn="base" hangingPunct="0">
              <a:lnSpc>
                <a:spcPct val="110000"/>
              </a:lnSpc>
              <a:spcBef>
                <a:spcPct val="45000"/>
              </a:spcBef>
              <a:spcAft>
                <a:spcPct val="45000"/>
              </a:spcAft>
              <a:defRPr sz="1400">
                <a:solidFill>
                  <a:schemeClr val="tx1"/>
                </a:solidFill>
                <a:latin typeface="+mn-lt"/>
                <a:ea typeface="+mn-ea"/>
                <a:cs typeface="+mn-cs"/>
              </a:defRPr>
            </a:lvl1pPr>
            <a:lvl2pPr marL="457200" indent="-228600" algn="l" rtl="0" eaLnBrk="0" fontAlgn="base" hangingPunct="0">
              <a:lnSpc>
                <a:spcPct val="110000"/>
              </a:lnSpc>
              <a:spcBef>
                <a:spcPct val="45000"/>
              </a:spcBef>
              <a:spcAft>
                <a:spcPct val="0"/>
              </a:spcAft>
              <a:buClr>
                <a:srgbClr val="336600"/>
              </a:buClr>
              <a:buChar char="•"/>
              <a:defRPr sz="1400">
                <a:solidFill>
                  <a:schemeClr val="tx1"/>
                </a:solidFill>
                <a:latin typeface="+mn-lt"/>
              </a:defRPr>
            </a:lvl2pPr>
            <a:lvl3pPr marL="914400" indent="-228600" algn="l" rtl="0" eaLnBrk="0" fontAlgn="base" hangingPunct="0">
              <a:lnSpc>
                <a:spcPct val="110000"/>
              </a:lnSpc>
              <a:spcBef>
                <a:spcPct val="45000"/>
              </a:spcBef>
              <a:spcAft>
                <a:spcPct val="0"/>
              </a:spcAft>
              <a:buClr>
                <a:srgbClr val="336600"/>
              </a:buClr>
              <a:buChar char="–"/>
              <a:defRPr sz="1400">
                <a:solidFill>
                  <a:schemeClr val="tx1"/>
                </a:solidFill>
                <a:latin typeface="+mn-lt"/>
              </a:defRPr>
            </a:lvl3pPr>
            <a:lvl4pPr marL="1371600" indent="-228600" algn="l" rtl="0" eaLnBrk="0" fontAlgn="base" hangingPunct="0">
              <a:lnSpc>
                <a:spcPct val="110000"/>
              </a:lnSpc>
              <a:spcBef>
                <a:spcPct val="45000"/>
              </a:spcBef>
              <a:spcAft>
                <a:spcPct val="0"/>
              </a:spcAft>
              <a:buClr>
                <a:srgbClr val="336600"/>
              </a:buClr>
              <a:buChar char="»"/>
              <a:defRPr sz="1400">
                <a:solidFill>
                  <a:schemeClr val="tx1"/>
                </a:solidFill>
                <a:latin typeface="+mn-lt"/>
              </a:defRPr>
            </a:lvl4pPr>
            <a:lvl5pPr marL="1828800" indent="-228600" algn="l" rtl="0" eaLnBrk="0" fontAlgn="base" hangingPunct="0">
              <a:spcBef>
                <a:spcPct val="20000"/>
              </a:spcBef>
              <a:spcAft>
                <a:spcPct val="0"/>
              </a:spcAft>
              <a:buChar char="»"/>
              <a:defRPr>
                <a:solidFill>
                  <a:schemeClr val="tx1"/>
                </a:solidFill>
                <a:latin typeface="+mn-lt"/>
              </a:defRPr>
            </a:lvl5pPr>
            <a:lvl6pPr marL="2286000" indent="-228600" algn="l" rtl="0" fontAlgn="base">
              <a:spcBef>
                <a:spcPct val="20000"/>
              </a:spcBef>
              <a:spcAft>
                <a:spcPct val="0"/>
              </a:spcAft>
              <a:buChar char="»"/>
              <a:defRPr>
                <a:solidFill>
                  <a:schemeClr val="tx1"/>
                </a:solidFill>
                <a:latin typeface="+mn-lt"/>
              </a:defRPr>
            </a:lvl6pPr>
            <a:lvl7pPr marL="2743200" indent="-228600" algn="l" rtl="0" fontAlgn="base">
              <a:spcBef>
                <a:spcPct val="20000"/>
              </a:spcBef>
              <a:spcAft>
                <a:spcPct val="0"/>
              </a:spcAft>
              <a:buChar char="»"/>
              <a:defRPr>
                <a:solidFill>
                  <a:schemeClr val="tx1"/>
                </a:solidFill>
                <a:latin typeface="+mn-lt"/>
              </a:defRPr>
            </a:lvl7pPr>
            <a:lvl8pPr marL="3200400" indent="-228600" algn="l" rtl="0" fontAlgn="base">
              <a:spcBef>
                <a:spcPct val="20000"/>
              </a:spcBef>
              <a:spcAft>
                <a:spcPct val="0"/>
              </a:spcAft>
              <a:buChar char="»"/>
              <a:defRPr>
                <a:solidFill>
                  <a:schemeClr val="tx1"/>
                </a:solidFill>
                <a:latin typeface="+mn-lt"/>
              </a:defRPr>
            </a:lvl8pPr>
            <a:lvl9pPr marL="3657600" indent="-228600" algn="l" rtl="0" fontAlgn="base">
              <a:spcBef>
                <a:spcPct val="20000"/>
              </a:spcBef>
              <a:spcAft>
                <a:spcPct val="0"/>
              </a:spcAft>
              <a:buChar char="»"/>
              <a:defRPr>
                <a:solidFill>
                  <a:schemeClr val="tx1"/>
                </a:solidFill>
                <a:latin typeface="+mn-lt"/>
              </a:defRPr>
            </a:lvl9pPr>
          </a:lstStyle>
          <a:p>
            <a:pPr>
              <a:buFont typeface="Wingdings" panose="05000000000000000000" pitchFamily="2" charset="2"/>
              <a:buChar char="Ø"/>
            </a:pPr>
            <a:r>
              <a:rPr lang="en-US" dirty="0">
                <a:ea typeface="+mn-lt"/>
                <a:cs typeface="+mn-lt"/>
              </a:rPr>
              <a:t>Evaluate each account type</a:t>
            </a:r>
            <a:r>
              <a:rPr lang="en-US" dirty="0">
                <a:cs typeface="Calibri"/>
              </a:rPr>
              <a:t> based upon the tax-treatment upon death of the original owner (stepped up tax cost basis, are withdrawals taxed as ordinary income, are withdrawals tax-free?)</a:t>
            </a:r>
          </a:p>
          <a:p>
            <a:pPr>
              <a:buFont typeface="Wingdings" panose="05000000000000000000" pitchFamily="2" charset="2"/>
              <a:buChar char="Ø"/>
            </a:pPr>
            <a:r>
              <a:rPr lang="en-US" dirty="0">
                <a:cs typeface="Calibri"/>
              </a:rPr>
              <a:t>Evaluate differences in beneficiary's tax brackets</a:t>
            </a:r>
          </a:p>
          <a:p>
            <a:pPr>
              <a:buFont typeface="Wingdings" panose="05000000000000000000" pitchFamily="2" charset="2"/>
              <a:buChar char="Ø"/>
            </a:pPr>
            <a:r>
              <a:rPr lang="en-US" dirty="0">
                <a:cs typeface="Calibri"/>
              </a:rPr>
              <a:t>Re-title beneficiary designations so lower tax bracket individuals inherit the least tax-favorable assets </a:t>
            </a:r>
          </a:p>
          <a:p>
            <a:pPr>
              <a:buFont typeface="Wingdings" panose="05000000000000000000" pitchFamily="2" charset="2"/>
              <a:buChar char="Ø"/>
            </a:pPr>
            <a:r>
              <a:rPr lang="en-US" dirty="0">
                <a:cs typeface="Calibri"/>
              </a:rPr>
              <a:t>Calculate and draft a "compensating adjustment" amount to account for impact of income taxes.  Adjustments may need to change over time depending upon all relevant factors (e.g. change in account value, change in beneficiary’s tax situation) </a:t>
            </a:r>
          </a:p>
          <a:p>
            <a:pPr marL="0" indent="0" eaLnBrk="1" hangingPunct="1">
              <a:lnSpc>
                <a:spcPct val="100000"/>
              </a:lnSpc>
              <a:spcBef>
                <a:spcPct val="0"/>
              </a:spcBef>
              <a:spcAft>
                <a:spcPct val="0"/>
              </a:spcAft>
            </a:pPr>
            <a:endParaRPr lang="en-US" sz="2800" b="1" kern="0" dirty="0"/>
          </a:p>
        </p:txBody>
      </p:sp>
      <p:pic>
        <p:nvPicPr>
          <p:cNvPr id="9218" name="Picture 2" descr="Image result for roth i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0646" y="2190750"/>
            <a:ext cx="1670047" cy="3703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CDACDE0-C879-46F4-8956-CA9419626E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0376" y="6198766"/>
            <a:ext cx="1798171" cy="659234"/>
          </a:xfrm>
          <a:prstGeom prst="rect">
            <a:avLst/>
          </a:prstGeom>
        </p:spPr>
      </p:pic>
      <p:cxnSp>
        <p:nvCxnSpPr>
          <p:cNvPr id="10" name="Straight Connector 9">
            <a:extLst>
              <a:ext uri="{FF2B5EF4-FFF2-40B4-BE49-F238E27FC236}">
                <a16:creationId xmlns:a16="http://schemas.microsoft.com/office/drawing/2014/main" id="{7A9A6D2F-CED7-4E05-A0B6-6B830C42DAE1}"/>
              </a:ext>
            </a:extLst>
          </p:cNvPr>
          <p:cNvCxnSpPr/>
          <p:nvPr/>
        </p:nvCxnSpPr>
        <p:spPr>
          <a:xfrm>
            <a:off x="-6" y="852488"/>
            <a:ext cx="9144006"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A57A09E3-7586-48F5-B39A-73E6DDF02F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1" y="-22161"/>
            <a:ext cx="1156671" cy="864845"/>
          </a:xfrm>
          <a:prstGeom prst="rect">
            <a:avLst/>
          </a:prstGeom>
        </p:spPr>
      </p:pic>
      <p:sp>
        <p:nvSpPr>
          <p:cNvPr id="13" name="Rectangle 12">
            <a:extLst>
              <a:ext uri="{FF2B5EF4-FFF2-40B4-BE49-F238E27FC236}">
                <a16:creationId xmlns:a16="http://schemas.microsoft.com/office/drawing/2014/main" id="{06D7C13F-BD6C-420E-B9D1-C90721F19319}"/>
              </a:ext>
            </a:extLst>
          </p:cNvPr>
          <p:cNvSpPr/>
          <p:nvPr/>
        </p:nvSpPr>
        <p:spPr>
          <a:xfrm>
            <a:off x="66" y="842686"/>
            <a:ext cx="1156598" cy="6015292"/>
          </a:xfrm>
          <a:prstGeom prst="rect">
            <a:avLst/>
          </a:prstGeom>
          <a:solidFill>
            <a:srgbClr val="2142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E17C4ED-5318-4E33-91BE-8DB66EC95A6A}"/>
              </a:ext>
            </a:extLst>
          </p:cNvPr>
          <p:cNvPicPr>
            <a:picLocks noChangeAspect="1"/>
          </p:cNvPicPr>
          <p:nvPr/>
        </p:nvPicPr>
        <p:blipFill>
          <a:blip r:embed="rId6"/>
          <a:stretch>
            <a:fillRect/>
          </a:stretch>
        </p:blipFill>
        <p:spPr>
          <a:xfrm>
            <a:off x="1175389" y="1676401"/>
            <a:ext cx="7946385" cy="1569154"/>
          </a:xfrm>
          <a:prstGeom prst="rect">
            <a:avLst/>
          </a:prstGeom>
        </p:spPr>
      </p:pic>
      <p:sp>
        <p:nvSpPr>
          <p:cNvPr id="6" name="TextBox 5">
            <a:extLst>
              <a:ext uri="{FF2B5EF4-FFF2-40B4-BE49-F238E27FC236}">
                <a16:creationId xmlns:a16="http://schemas.microsoft.com/office/drawing/2014/main" id="{8D2B9C66-AEE4-4559-B450-D1520106A41F}"/>
              </a:ext>
            </a:extLst>
          </p:cNvPr>
          <p:cNvSpPr txBox="1"/>
          <p:nvPr/>
        </p:nvSpPr>
        <p:spPr>
          <a:xfrm>
            <a:off x="1300646" y="1019175"/>
            <a:ext cx="7767901" cy="369332"/>
          </a:xfrm>
          <a:prstGeom prst="rect">
            <a:avLst/>
          </a:prstGeom>
          <a:noFill/>
        </p:spPr>
        <p:txBody>
          <a:bodyPr wrap="square" rtlCol="0">
            <a:spAutoFit/>
          </a:bodyPr>
          <a:lstStyle/>
          <a:p>
            <a:pPr algn="ctr"/>
            <a:r>
              <a:rPr lang="en-US" sz="1800" b="1">
                <a:solidFill>
                  <a:srgbClr val="003300"/>
                </a:solidFill>
              </a:rPr>
              <a:t>CONSIDER </a:t>
            </a:r>
            <a:r>
              <a:rPr lang="en-US" sz="1800">
                <a:solidFill>
                  <a:srgbClr val="003300"/>
                </a:solidFill>
              </a:rPr>
              <a:t>– A tax-smart approach to assigning beneficiaries</a:t>
            </a:r>
          </a:p>
        </p:txBody>
      </p:sp>
    </p:spTree>
    <p:extLst>
      <p:ext uri="{BB962C8B-B14F-4D97-AF65-F5344CB8AC3E}">
        <p14:creationId xmlns:p14="http://schemas.microsoft.com/office/powerpoint/2010/main" val="2399522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1320802" y="52388"/>
            <a:ext cx="7366000" cy="703392"/>
          </a:xfrm>
        </p:spPr>
        <p:txBody>
          <a:bodyPr/>
          <a:lstStyle/>
          <a:p>
            <a:pPr algn="ctr" eaLnBrk="1" hangingPunct="1"/>
            <a:r>
              <a:rPr lang="en-US" sz="2800">
                <a:solidFill>
                  <a:srgbClr val="214200"/>
                </a:solidFill>
              </a:rPr>
              <a:t>The SECURE Act – </a:t>
            </a:r>
            <a:r>
              <a:rPr lang="en-US">
                <a:solidFill>
                  <a:srgbClr val="214200"/>
                </a:solidFill>
              </a:rPr>
              <a:t>Beneficiary Case Study</a:t>
            </a:r>
          </a:p>
        </p:txBody>
      </p:sp>
      <p:sp>
        <p:nvSpPr>
          <p:cNvPr id="4" name="Slide Number Placeholder 3"/>
          <p:cNvSpPr>
            <a:spLocks noGrp="1"/>
          </p:cNvSpPr>
          <p:nvPr>
            <p:ph type="sldNum" sz="quarter" idx="10"/>
          </p:nvPr>
        </p:nvSpPr>
        <p:spPr/>
        <p:txBody>
          <a:bodyPr/>
          <a:lstStyle/>
          <a:p>
            <a:pPr>
              <a:defRPr/>
            </a:pPr>
            <a:fld id="{6F13D85F-9AA7-4DB1-A248-9EBB7A53645D}" type="slidenum">
              <a:rPr lang="en-US" smtClean="0"/>
              <a:pPr>
                <a:defRPr/>
              </a:pPr>
              <a:t>17</a:t>
            </a:fld>
            <a:endParaRPr lang="en-US"/>
          </a:p>
        </p:txBody>
      </p:sp>
      <p:sp>
        <p:nvSpPr>
          <p:cNvPr id="9" name="Rectangle 7"/>
          <p:cNvSpPr txBox="1">
            <a:spLocks noChangeArrowheads="1"/>
          </p:cNvSpPr>
          <p:nvPr/>
        </p:nvSpPr>
        <p:spPr>
          <a:xfrm>
            <a:off x="4962524" y="2263806"/>
            <a:ext cx="4181409" cy="3001033"/>
          </a:xfrm>
          <a:prstGeom prst="rect">
            <a:avLst/>
          </a:prstGeom>
        </p:spPr>
        <p:txBody>
          <a:bodyPr/>
          <a:lstStyle>
            <a:lvl1pPr marL="342900" indent="-342900" algn="l" rtl="0" eaLnBrk="0" fontAlgn="base" hangingPunct="0">
              <a:lnSpc>
                <a:spcPct val="110000"/>
              </a:lnSpc>
              <a:spcBef>
                <a:spcPct val="45000"/>
              </a:spcBef>
              <a:spcAft>
                <a:spcPct val="45000"/>
              </a:spcAft>
              <a:defRPr sz="1400">
                <a:solidFill>
                  <a:schemeClr val="tx1"/>
                </a:solidFill>
                <a:latin typeface="+mn-lt"/>
                <a:ea typeface="+mn-ea"/>
                <a:cs typeface="+mn-cs"/>
              </a:defRPr>
            </a:lvl1pPr>
            <a:lvl2pPr marL="457200" indent="-228600" algn="l" rtl="0" eaLnBrk="0" fontAlgn="base" hangingPunct="0">
              <a:lnSpc>
                <a:spcPct val="110000"/>
              </a:lnSpc>
              <a:spcBef>
                <a:spcPct val="45000"/>
              </a:spcBef>
              <a:spcAft>
                <a:spcPct val="0"/>
              </a:spcAft>
              <a:buClr>
                <a:srgbClr val="336600"/>
              </a:buClr>
              <a:buChar char="•"/>
              <a:defRPr sz="1400">
                <a:solidFill>
                  <a:schemeClr val="tx1"/>
                </a:solidFill>
                <a:latin typeface="+mn-lt"/>
              </a:defRPr>
            </a:lvl2pPr>
            <a:lvl3pPr marL="914400" indent="-228600" algn="l" rtl="0" eaLnBrk="0" fontAlgn="base" hangingPunct="0">
              <a:lnSpc>
                <a:spcPct val="110000"/>
              </a:lnSpc>
              <a:spcBef>
                <a:spcPct val="45000"/>
              </a:spcBef>
              <a:spcAft>
                <a:spcPct val="0"/>
              </a:spcAft>
              <a:buClr>
                <a:srgbClr val="336600"/>
              </a:buClr>
              <a:buChar char="–"/>
              <a:defRPr sz="1400">
                <a:solidFill>
                  <a:schemeClr val="tx1"/>
                </a:solidFill>
                <a:latin typeface="+mn-lt"/>
              </a:defRPr>
            </a:lvl3pPr>
            <a:lvl4pPr marL="1371600" indent="-228600" algn="l" rtl="0" eaLnBrk="0" fontAlgn="base" hangingPunct="0">
              <a:lnSpc>
                <a:spcPct val="110000"/>
              </a:lnSpc>
              <a:spcBef>
                <a:spcPct val="45000"/>
              </a:spcBef>
              <a:spcAft>
                <a:spcPct val="0"/>
              </a:spcAft>
              <a:buClr>
                <a:srgbClr val="336600"/>
              </a:buClr>
              <a:buChar char="»"/>
              <a:defRPr sz="1400">
                <a:solidFill>
                  <a:schemeClr val="tx1"/>
                </a:solidFill>
                <a:latin typeface="+mn-lt"/>
              </a:defRPr>
            </a:lvl4pPr>
            <a:lvl5pPr marL="1828800" indent="-228600" algn="l" rtl="0" eaLnBrk="0" fontAlgn="base" hangingPunct="0">
              <a:spcBef>
                <a:spcPct val="20000"/>
              </a:spcBef>
              <a:spcAft>
                <a:spcPct val="0"/>
              </a:spcAft>
              <a:buChar char="»"/>
              <a:defRPr>
                <a:solidFill>
                  <a:schemeClr val="tx1"/>
                </a:solidFill>
                <a:latin typeface="+mn-lt"/>
              </a:defRPr>
            </a:lvl5pPr>
            <a:lvl6pPr marL="2286000" indent="-228600" algn="l" rtl="0" fontAlgn="base">
              <a:spcBef>
                <a:spcPct val="20000"/>
              </a:spcBef>
              <a:spcAft>
                <a:spcPct val="0"/>
              </a:spcAft>
              <a:buChar char="»"/>
              <a:defRPr>
                <a:solidFill>
                  <a:schemeClr val="tx1"/>
                </a:solidFill>
                <a:latin typeface="+mn-lt"/>
              </a:defRPr>
            </a:lvl6pPr>
            <a:lvl7pPr marL="2743200" indent="-228600" algn="l" rtl="0" fontAlgn="base">
              <a:spcBef>
                <a:spcPct val="20000"/>
              </a:spcBef>
              <a:spcAft>
                <a:spcPct val="0"/>
              </a:spcAft>
              <a:buChar char="»"/>
              <a:defRPr>
                <a:solidFill>
                  <a:schemeClr val="tx1"/>
                </a:solidFill>
                <a:latin typeface="+mn-lt"/>
              </a:defRPr>
            </a:lvl7pPr>
            <a:lvl8pPr marL="3200400" indent="-228600" algn="l" rtl="0" fontAlgn="base">
              <a:spcBef>
                <a:spcPct val="20000"/>
              </a:spcBef>
              <a:spcAft>
                <a:spcPct val="0"/>
              </a:spcAft>
              <a:buChar char="»"/>
              <a:defRPr>
                <a:solidFill>
                  <a:schemeClr val="tx1"/>
                </a:solidFill>
                <a:latin typeface="+mn-lt"/>
              </a:defRPr>
            </a:lvl8pPr>
            <a:lvl9pPr marL="3657600" indent="-228600" algn="l" rtl="0" fontAlgn="base">
              <a:spcBef>
                <a:spcPct val="20000"/>
              </a:spcBef>
              <a:spcAft>
                <a:spcPct val="0"/>
              </a:spcAft>
              <a:buChar char="»"/>
              <a:defRPr>
                <a:solidFill>
                  <a:schemeClr val="tx1"/>
                </a:solidFill>
                <a:latin typeface="+mn-lt"/>
              </a:defRPr>
            </a:lvl9pPr>
          </a:lstStyle>
          <a:p>
            <a:pPr marL="0" indent="0" algn="ctr"/>
            <a:r>
              <a:rPr lang="en-US" b="1" dirty="0">
                <a:cs typeface="Calibri"/>
              </a:rPr>
              <a:t>SCENARIO:</a:t>
            </a:r>
          </a:p>
          <a:p>
            <a:pPr>
              <a:buFont typeface="Wingdings" panose="05000000000000000000" pitchFamily="2" charset="2"/>
              <a:buChar char="Ø"/>
            </a:pPr>
            <a:r>
              <a:rPr lang="en-US" sz="1300" dirty="0">
                <a:cs typeface="Calibri"/>
              </a:rPr>
              <a:t>Assume an individual has 2 children and wants to determine most tax-efficient manner to leave their assets</a:t>
            </a:r>
          </a:p>
          <a:p>
            <a:pPr>
              <a:buFont typeface="Wingdings" panose="05000000000000000000" pitchFamily="2" charset="2"/>
              <a:buChar char="Ø"/>
            </a:pPr>
            <a:r>
              <a:rPr lang="en-US" sz="1300" dirty="0">
                <a:cs typeface="Calibri"/>
              </a:rPr>
              <a:t>Individual has estate consisting of a $500,000 IRA and $750,000 in cash, investments and real estate</a:t>
            </a:r>
          </a:p>
          <a:p>
            <a:pPr>
              <a:buFont typeface="Wingdings" panose="05000000000000000000" pitchFamily="2" charset="2"/>
              <a:buChar char="Ø"/>
            </a:pPr>
            <a:r>
              <a:rPr lang="en-US" sz="1300" dirty="0">
                <a:cs typeface="Calibri"/>
              </a:rPr>
              <a:t>Child 1 is in a 20% combined federal &amp; state tax bracket, Child 2 is in a 40% combined federal &amp; state tax bracket</a:t>
            </a:r>
          </a:p>
          <a:p>
            <a:pPr>
              <a:buFont typeface="Wingdings" panose="05000000000000000000" pitchFamily="2" charset="2"/>
              <a:buChar char="Ø"/>
            </a:pPr>
            <a:endParaRPr lang="en-US" sz="1300" dirty="0">
              <a:cs typeface="Calibri"/>
            </a:endParaRPr>
          </a:p>
          <a:p>
            <a:pPr marL="0" indent="0" eaLnBrk="1" hangingPunct="1">
              <a:lnSpc>
                <a:spcPct val="100000"/>
              </a:lnSpc>
              <a:spcBef>
                <a:spcPct val="0"/>
              </a:spcBef>
              <a:spcAft>
                <a:spcPct val="0"/>
              </a:spcAft>
            </a:pPr>
            <a:endParaRPr lang="en-US" sz="2800" b="1" kern="0" dirty="0"/>
          </a:p>
        </p:txBody>
      </p:sp>
      <p:pic>
        <p:nvPicPr>
          <p:cNvPr id="9218" name="Picture 2" descr="Image result for roth i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178" y="3094239"/>
            <a:ext cx="1670047" cy="3703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CDACDE0-C879-46F4-8956-CA9419626E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0376" y="6198766"/>
            <a:ext cx="1798171" cy="659234"/>
          </a:xfrm>
          <a:prstGeom prst="rect">
            <a:avLst/>
          </a:prstGeom>
        </p:spPr>
      </p:pic>
      <p:cxnSp>
        <p:nvCxnSpPr>
          <p:cNvPr id="10" name="Straight Connector 9">
            <a:extLst>
              <a:ext uri="{FF2B5EF4-FFF2-40B4-BE49-F238E27FC236}">
                <a16:creationId xmlns:a16="http://schemas.microsoft.com/office/drawing/2014/main" id="{7A9A6D2F-CED7-4E05-A0B6-6B830C42DAE1}"/>
              </a:ext>
            </a:extLst>
          </p:cNvPr>
          <p:cNvCxnSpPr/>
          <p:nvPr/>
        </p:nvCxnSpPr>
        <p:spPr>
          <a:xfrm>
            <a:off x="-6" y="852488"/>
            <a:ext cx="9144006"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A57A09E3-7586-48F5-B39A-73E6DDF02F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2" y="-22160"/>
            <a:ext cx="1166525" cy="874648"/>
          </a:xfrm>
          <a:prstGeom prst="rect">
            <a:avLst/>
          </a:prstGeom>
        </p:spPr>
      </p:pic>
      <p:sp>
        <p:nvSpPr>
          <p:cNvPr id="13" name="Rectangle 12">
            <a:extLst>
              <a:ext uri="{FF2B5EF4-FFF2-40B4-BE49-F238E27FC236}">
                <a16:creationId xmlns:a16="http://schemas.microsoft.com/office/drawing/2014/main" id="{06D7C13F-BD6C-420E-B9D1-C90721F19319}"/>
              </a:ext>
            </a:extLst>
          </p:cNvPr>
          <p:cNvSpPr/>
          <p:nvPr/>
        </p:nvSpPr>
        <p:spPr>
          <a:xfrm>
            <a:off x="66" y="842686"/>
            <a:ext cx="1156598" cy="6015292"/>
          </a:xfrm>
          <a:prstGeom prst="rect">
            <a:avLst/>
          </a:prstGeom>
          <a:solidFill>
            <a:srgbClr val="2142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E17C4ED-5318-4E33-91BE-8DB66EC95A6A}"/>
              </a:ext>
            </a:extLst>
          </p:cNvPr>
          <p:cNvPicPr>
            <a:picLocks noChangeAspect="1"/>
          </p:cNvPicPr>
          <p:nvPr/>
        </p:nvPicPr>
        <p:blipFill>
          <a:blip r:embed="rId6"/>
          <a:stretch>
            <a:fillRect/>
          </a:stretch>
        </p:blipFill>
        <p:spPr>
          <a:xfrm>
            <a:off x="1899903" y="3021750"/>
            <a:ext cx="1967861" cy="1618320"/>
          </a:xfrm>
          <a:prstGeom prst="rect">
            <a:avLst/>
          </a:prstGeom>
        </p:spPr>
      </p:pic>
      <p:sp>
        <p:nvSpPr>
          <p:cNvPr id="6" name="TextBox 5">
            <a:extLst>
              <a:ext uri="{FF2B5EF4-FFF2-40B4-BE49-F238E27FC236}">
                <a16:creationId xmlns:a16="http://schemas.microsoft.com/office/drawing/2014/main" id="{8D2B9C66-AEE4-4559-B450-D1520106A41F}"/>
              </a:ext>
            </a:extLst>
          </p:cNvPr>
          <p:cNvSpPr txBox="1"/>
          <p:nvPr/>
        </p:nvSpPr>
        <p:spPr>
          <a:xfrm>
            <a:off x="1300646" y="1019175"/>
            <a:ext cx="7767901" cy="646331"/>
          </a:xfrm>
          <a:prstGeom prst="rect">
            <a:avLst/>
          </a:prstGeom>
          <a:noFill/>
        </p:spPr>
        <p:txBody>
          <a:bodyPr wrap="square" rtlCol="0">
            <a:spAutoFit/>
          </a:bodyPr>
          <a:lstStyle/>
          <a:p>
            <a:pPr algn="ctr"/>
            <a:r>
              <a:rPr lang="en-US" sz="1800" b="1" dirty="0">
                <a:solidFill>
                  <a:srgbClr val="003300"/>
                </a:solidFill>
              </a:rPr>
              <a:t>Case Study – </a:t>
            </a:r>
            <a:r>
              <a:rPr lang="en-US" sz="1800" dirty="0">
                <a:solidFill>
                  <a:srgbClr val="003300"/>
                </a:solidFill>
              </a:rPr>
              <a:t>using a tax-smart approach to assigning beneficiaries</a:t>
            </a:r>
          </a:p>
        </p:txBody>
      </p:sp>
      <p:pic>
        <p:nvPicPr>
          <p:cNvPr id="3" name="Picture 2">
            <a:extLst>
              <a:ext uri="{FF2B5EF4-FFF2-40B4-BE49-F238E27FC236}">
                <a16:creationId xmlns:a16="http://schemas.microsoft.com/office/drawing/2014/main" id="{4F3DBD57-B9F7-4F75-8F1E-617217625C60}"/>
              </a:ext>
            </a:extLst>
          </p:cNvPr>
          <p:cNvPicPr>
            <a:picLocks noChangeAspect="1"/>
          </p:cNvPicPr>
          <p:nvPr/>
        </p:nvPicPr>
        <p:blipFill>
          <a:blip r:embed="rId7"/>
          <a:stretch>
            <a:fillRect/>
          </a:stretch>
        </p:blipFill>
        <p:spPr>
          <a:xfrm>
            <a:off x="1175389" y="1936334"/>
            <a:ext cx="3787135" cy="4069178"/>
          </a:xfrm>
          <a:prstGeom prst="rect">
            <a:avLst/>
          </a:prstGeom>
        </p:spPr>
      </p:pic>
    </p:spTree>
    <p:extLst>
      <p:ext uri="{BB962C8B-B14F-4D97-AF65-F5344CB8AC3E}">
        <p14:creationId xmlns:p14="http://schemas.microsoft.com/office/powerpoint/2010/main" val="2023449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1320802" y="52388"/>
            <a:ext cx="7366000" cy="703392"/>
          </a:xfrm>
        </p:spPr>
        <p:txBody>
          <a:bodyPr/>
          <a:lstStyle/>
          <a:p>
            <a:pPr algn="ctr" eaLnBrk="1" hangingPunct="1"/>
            <a:r>
              <a:rPr lang="en-US" sz="2800">
                <a:solidFill>
                  <a:srgbClr val="214200"/>
                </a:solidFill>
              </a:rPr>
              <a:t>The SECURE Act – </a:t>
            </a:r>
            <a:r>
              <a:rPr lang="en-US">
                <a:solidFill>
                  <a:srgbClr val="214200"/>
                </a:solidFill>
              </a:rPr>
              <a:t>Beneficiary Case Study</a:t>
            </a:r>
          </a:p>
        </p:txBody>
      </p:sp>
      <p:sp>
        <p:nvSpPr>
          <p:cNvPr id="4" name="Slide Number Placeholder 3"/>
          <p:cNvSpPr>
            <a:spLocks noGrp="1"/>
          </p:cNvSpPr>
          <p:nvPr>
            <p:ph type="sldNum" sz="quarter" idx="10"/>
          </p:nvPr>
        </p:nvSpPr>
        <p:spPr/>
        <p:txBody>
          <a:bodyPr/>
          <a:lstStyle/>
          <a:p>
            <a:pPr>
              <a:defRPr/>
            </a:pPr>
            <a:fld id="{6F13D85F-9AA7-4DB1-A248-9EBB7A53645D}" type="slidenum">
              <a:rPr lang="en-US" smtClean="0"/>
              <a:pPr>
                <a:defRPr/>
              </a:pPr>
              <a:t>18</a:t>
            </a:fld>
            <a:endParaRPr lang="en-US"/>
          </a:p>
        </p:txBody>
      </p:sp>
      <p:sp>
        <p:nvSpPr>
          <p:cNvPr id="9" name="Rectangle 7"/>
          <p:cNvSpPr txBox="1">
            <a:spLocks noChangeArrowheads="1"/>
          </p:cNvSpPr>
          <p:nvPr/>
        </p:nvSpPr>
        <p:spPr>
          <a:xfrm>
            <a:off x="5027949" y="1645682"/>
            <a:ext cx="4181409" cy="3759890"/>
          </a:xfrm>
          <a:prstGeom prst="rect">
            <a:avLst/>
          </a:prstGeom>
        </p:spPr>
        <p:txBody>
          <a:bodyPr/>
          <a:lstStyle>
            <a:lvl1pPr marL="342900" indent="-342900" algn="l" rtl="0" eaLnBrk="0" fontAlgn="base" hangingPunct="0">
              <a:lnSpc>
                <a:spcPct val="110000"/>
              </a:lnSpc>
              <a:spcBef>
                <a:spcPct val="45000"/>
              </a:spcBef>
              <a:spcAft>
                <a:spcPct val="45000"/>
              </a:spcAft>
              <a:defRPr sz="1400">
                <a:solidFill>
                  <a:schemeClr val="tx1"/>
                </a:solidFill>
                <a:latin typeface="+mn-lt"/>
                <a:ea typeface="+mn-ea"/>
                <a:cs typeface="+mn-cs"/>
              </a:defRPr>
            </a:lvl1pPr>
            <a:lvl2pPr marL="457200" indent="-228600" algn="l" rtl="0" eaLnBrk="0" fontAlgn="base" hangingPunct="0">
              <a:lnSpc>
                <a:spcPct val="110000"/>
              </a:lnSpc>
              <a:spcBef>
                <a:spcPct val="45000"/>
              </a:spcBef>
              <a:spcAft>
                <a:spcPct val="0"/>
              </a:spcAft>
              <a:buClr>
                <a:srgbClr val="336600"/>
              </a:buClr>
              <a:buChar char="•"/>
              <a:defRPr sz="1400">
                <a:solidFill>
                  <a:schemeClr val="tx1"/>
                </a:solidFill>
                <a:latin typeface="+mn-lt"/>
              </a:defRPr>
            </a:lvl2pPr>
            <a:lvl3pPr marL="914400" indent="-228600" algn="l" rtl="0" eaLnBrk="0" fontAlgn="base" hangingPunct="0">
              <a:lnSpc>
                <a:spcPct val="110000"/>
              </a:lnSpc>
              <a:spcBef>
                <a:spcPct val="45000"/>
              </a:spcBef>
              <a:spcAft>
                <a:spcPct val="0"/>
              </a:spcAft>
              <a:buClr>
                <a:srgbClr val="336600"/>
              </a:buClr>
              <a:buChar char="–"/>
              <a:defRPr sz="1400">
                <a:solidFill>
                  <a:schemeClr val="tx1"/>
                </a:solidFill>
                <a:latin typeface="+mn-lt"/>
              </a:defRPr>
            </a:lvl3pPr>
            <a:lvl4pPr marL="1371600" indent="-228600" algn="l" rtl="0" eaLnBrk="0" fontAlgn="base" hangingPunct="0">
              <a:lnSpc>
                <a:spcPct val="110000"/>
              </a:lnSpc>
              <a:spcBef>
                <a:spcPct val="45000"/>
              </a:spcBef>
              <a:spcAft>
                <a:spcPct val="0"/>
              </a:spcAft>
              <a:buClr>
                <a:srgbClr val="336600"/>
              </a:buClr>
              <a:buChar char="»"/>
              <a:defRPr sz="1400">
                <a:solidFill>
                  <a:schemeClr val="tx1"/>
                </a:solidFill>
                <a:latin typeface="+mn-lt"/>
              </a:defRPr>
            </a:lvl4pPr>
            <a:lvl5pPr marL="1828800" indent="-228600" algn="l" rtl="0" eaLnBrk="0" fontAlgn="base" hangingPunct="0">
              <a:spcBef>
                <a:spcPct val="20000"/>
              </a:spcBef>
              <a:spcAft>
                <a:spcPct val="0"/>
              </a:spcAft>
              <a:buChar char="»"/>
              <a:defRPr>
                <a:solidFill>
                  <a:schemeClr val="tx1"/>
                </a:solidFill>
                <a:latin typeface="+mn-lt"/>
              </a:defRPr>
            </a:lvl5pPr>
            <a:lvl6pPr marL="2286000" indent="-228600" algn="l" rtl="0" fontAlgn="base">
              <a:spcBef>
                <a:spcPct val="20000"/>
              </a:spcBef>
              <a:spcAft>
                <a:spcPct val="0"/>
              </a:spcAft>
              <a:buChar char="»"/>
              <a:defRPr>
                <a:solidFill>
                  <a:schemeClr val="tx1"/>
                </a:solidFill>
                <a:latin typeface="+mn-lt"/>
              </a:defRPr>
            </a:lvl6pPr>
            <a:lvl7pPr marL="2743200" indent="-228600" algn="l" rtl="0" fontAlgn="base">
              <a:spcBef>
                <a:spcPct val="20000"/>
              </a:spcBef>
              <a:spcAft>
                <a:spcPct val="0"/>
              </a:spcAft>
              <a:buChar char="»"/>
              <a:defRPr>
                <a:solidFill>
                  <a:schemeClr val="tx1"/>
                </a:solidFill>
                <a:latin typeface="+mn-lt"/>
              </a:defRPr>
            </a:lvl7pPr>
            <a:lvl8pPr marL="3200400" indent="-228600" algn="l" rtl="0" fontAlgn="base">
              <a:spcBef>
                <a:spcPct val="20000"/>
              </a:spcBef>
              <a:spcAft>
                <a:spcPct val="0"/>
              </a:spcAft>
              <a:buChar char="»"/>
              <a:defRPr>
                <a:solidFill>
                  <a:schemeClr val="tx1"/>
                </a:solidFill>
                <a:latin typeface="+mn-lt"/>
              </a:defRPr>
            </a:lvl8pPr>
            <a:lvl9pPr marL="3657600" indent="-228600" algn="l" rtl="0" fontAlgn="base">
              <a:spcBef>
                <a:spcPct val="20000"/>
              </a:spcBef>
              <a:spcAft>
                <a:spcPct val="0"/>
              </a:spcAft>
              <a:buChar char="»"/>
              <a:defRPr>
                <a:solidFill>
                  <a:schemeClr val="tx1"/>
                </a:solidFill>
                <a:latin typeface="+mn-lt"/>
              </a:defRPr>
            </a:lvl9pPr>
          </a:lstStyle>
          <a:p>
            <a:pPr marL="0" indent="0" algn="ctr"/>
            <a:r>
              <a:rPr lang="en-US" b="1" dirty="0">
                <a:cs typeface="Calibri"/>
              </a:rPr>
              <a:t>Using Equal Beneficiary Designation:</a:t>
            </a:r>
          </a:p>
          <a:p>
            <a:pPr>
              <a:buFont typeface="Wingdings" panose="05000000000000000000" pitchFamily="2" charset="2"/>
              <a:buChar char="Ø"/>
            </a:pPr>
            <a:r>
              <a:rPr lang="en-US" sz="1200" dirty="0">
                <a:cs typeface="Calibri"/>
              </a:rPr>
              <a:t>Child 1 receives 50% of $500,000 IRA ($250,000).  After 20% paid in taxes, Child 1 nets $200,000 from IRA</a:t>
            </a:r>
            <a:endParaRPr lang="en-US" sz="1200" dirty="0"/>
          </a:p>
          <a:p>
            <a:pPr>
              <a:buFont typeface="Wingdings" panose="05000000000000000000" pitchFamily="2" charset="2"/>
              <a:buChar char="Ø"/>
            </a:pPr>
            <a:r>
              <a:rPr lang="en-US" sz="1200" dirty="0">
                <a:cs typeface="Calibri"/>
              </a:rPr>
              <a:t>Child 1 receives 50% of $750,000 from cash, investments and real estate ($375,000) with no taxes due on these assets</a:t>
            </a:r>
          </a:p>
          <a:p>
            <a:pPr>
              <a:buFont typeface="Wingdings" panose="05000000000000000000" pitchFamily="2" charset="2"/>
              <a:buChar char="Ø"/>
            </a:pPr>
            <a:r>
              <a:rPr lang="en-US" sz="1200" dirty="0">
                <a:cs typeface="Calibri"/>
              </a:rPr>
              <a:t>Child 1 receives total net inheritance of $575,000 ($200k + $375k)</a:t>
            </a:r>
          </a:p>
          <a:p>
            <a:pPr>
              <a:buFont typeface="Wingdings" panose="05000000000000000000" pitchFamily="2" charset="2"/>
              <a:buChar char="Ø"/>
            </a:pPr>
            <a:r>
              <a:rPr lang="en-US" sz="1200" dirty="0">
                <a:cs typeface="Calibri"/>
              </a:rPr>
              <a:t>Child 2 receives 50% of $500,000 IRA ($250,000).  After 40% paid in taxes, Child 2 nets $150,000 from IRA</a:t>
            </a:r>
          </a:p>
          <a:p>
            <a:pPr>
              <a:buFont typeface="Wingdings" panose="05000000000000000000" pitchFamily="2" charset="2"/>
              <a:buChar char="Ø"/>
            </a:pPr>
            <a:r>
              <a:rPr lang="en-US" sz="1200" dirty="0">
                <a:cs typeface="Calibri"/>
              </a:rPr>
              <a:t>Child 2 </a:t>
            </a:r>
            <a:r>
              <a:rPr lang="en-US" sz="1200" dirty="0">
                <a:ea typeface="+mn-lt"/>
                <a:cs typeface="+mn-lt"/>
              </a:rPr>
              <a:t>receives 50% of $750,000 ($375,000) with no taxes due on these assets</a:t>
            </a:r>
          </a:p>
          <a:p>
            <a:pPr>
              <a:buFont typeface="Wingdings" panose="05000000000000000000" pitchFamily="2" charset="2"/>
              <a:buChar char="Ø"/>
            </a:pPr>
            <a:r>
              <a:rPr lang="en-US" sz="1200" dirty="0">
                <a:cs typeface="Calibri"/>
              </a:rPr>
              <a:t>Child 2 receives total net inheritance of $525,000 ($150k + $375K)</a:t>
            </a:r>
          </a:p>
          <a:p>
            <a:pPr marL="0" indent="0"/>
            <a:endParaRPr lang="en-US" sz="1300" dirty="0">
              <a:cs typeface="Calibri"/>
            </a:endParaRPr>
          </a:p>
          <a:p>
            <a:pPr marL="0" indent="0" eaLnBrk="1" hangingPunct="1">
              <a:lnSpc>
                <a:spcPct val="100000"/>
              </a:lnSpc>
              <a:spcBef>
                <a:spcPct val="0"/>
              </a:spcBef>
              <a:spcAft>
                <a:spcPct val="0"/>
              </a:spcAft>
            </a:pPr>
            <a:endParaRPr lang="en-US" sz="2800" b="1" kern="0" dirty="0"/>
          </a:p>
        </p:txBody>
      </p:sp>
      <p:pic>
        <p:nvPicPr>
          <p:cNvPr id="9218" name="Picture 2" descr="Image result for roth i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178" y="3094239"/>
            <a:ext cx="1670047" cy="3703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CDACDE0-C879-46F4-8956-CA9419626E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0376" y="6198766"/>
            <a:ext cx="1798171" cy="659234"/>
          </a:xfrm>
          <a:prstGeom prst="rect">
            <a:avLst/>
          </a:prstGeom>
        </p:spPr>
      </p:pic>
      <p:cxnSp>
        <p:nvCxnSpPr>
          <p:cNvPr id="10" name="Straight Connector 9">
            <a:extLst>
              <a:ext uri="{FF2B5EF4-FFF2-40B4-BE49-F238E27FC236}">
                <a16:creationId xmlns:a16="http://schemas.microsoft.com/office/drawing/2014/main" id="{7A9A6D2F-CED7-4E05-A0B6-6B830C42DAE1}"/>
              </a:ext>
            </a:extLst>
          </p:cNvPr>
          <p:cNvCxnSpPr/>
          <p:nvPr/>
        </p:nvCxnSpPr>
        <p:spPr>
          <a:xfrm>
            <a:off x="-6" y="832376"/>
            <a:ext cx="9144006"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A57A09E3-7586-48F5-B39A-73E6DDF02F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1" y="0"/>
            <a:ext cx="1202166" cy="852488"/>
          </a:xfrm>
          <a:prstGeom prst="rect">
            <a:avLst/>
          </a:prstGeom>
        </p:spPr>
      </p:pic>
      <p:sp>
        <p:nvSpPr>
          <p:cNvPr id="13" name="Rectangle 12">
            <a:extLst>
              <a:ext uri="{FF2B5EF4-FFF2-40B4-BE49-F238E27FC236}">
                <a16:creationId xmlns:a16="http://schemas.microsoft.com/office/drawing/2014/main" id="{06D7C13F-BD6C-420E-B9D1-C90721F19319}"/>
              </a:ext>
            </a:extLst>
          </p:cNvPr>
          <p:cNvSpPr/>
          <p:nvPr/>
        </p:nvSpPr>
        <p:spPr>
          <a:xfrm>
            <a:off x="66" y="842686"/>
            <a:ext cx="1156598" cy="6015292"/>
          </a:xfrm>
          <a:prstGeom prst="rect">
            <a:avLst/>
          </a:prstGeom>
          <a:solidFill>
            <a:srgbClr val="2142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E17C4ED-5318-4E33-91BE-8DB66EC95A6A}"/>
              </a:ext>
            </a:extLst>
          </p:cNvPr>
          <p:cNvPicPr>
            <a:picLocks noChangeAspect="1"/>
          </p:cNvPicPr>
          <p:nvPr/>
        </p:nvPicPr>
        <p:blipFill>
          <a:blip r:embed="rId6"/>
          <a:stretch>
            <a:fillRect/>
          </a:stretch>
        </p:blipFill>
        <p:spPr>
          <a:xfrm>
            <a:off x="1899903" y="3021750"/>
            <a:ext cx="1967861" cy="1618320"/>
          </a:xfrm>
          <a:prstGeom prst="rect">
            <a:avLst/>
          </a:prstGeom>
        </p:spPr>
      </p:pic>
      <p:sp>
        <p:nvSpPr>
          <p:cNvPr id="6" name="TextBox 5">
            <a:extLst>
              <a:ext uri="{FF2B5EF4-FFF2-40B4-BE49-F238E27FC236}">
                <a16:creationId xmlns:a16="http://schemas.microsoft.com/office/drawing/2014/main" id="{8D2B9C66-AEE4-4559-B450-D1520106A41F}"/>
              </a:ext>
            </a:extLst>
          </p:cNvPr>
          <p:cNvSpPr txBox="1"/>
          <p:nvPr/>
        </p:nvSpPr>
        <p:spPr>
          <a:xfrm>
            <a:off x="1296693" y="1069285"/>
            <a:ext cx="7767901" cy="338554"/>
          </a:xfrm>
          <a:prstGeom prst="rect">
            <a:avLst/>
          </a:prstGeom>
          <a:noFill/>
        </p:spPr>
        <p:txBody>
          <a:bodyPr wrap="square" rtlCol="0">
            <a:spAutoFit/>
          </a:bodyPr>
          <a:lstStyle/>
          <a:p>
            <a:pPr algn="ctr"/>
            <a:r>
              <a:rPr lang="en-US" dirty="0">
                <a:solidFill>
                  <a:srgbClr val="003300"/>
                </a:solidFill>
              </a:rPr>
              <a:t>Option A (tax-inefficient): Designate beneficiaries equally on all assets</a:t>
            </a:r>
          </a:p>
        </p:txBody>
      </p:sp>
      <p:pic>
        <p:nvPicPr>
          <p:cNvPr id="3" name="Picture 2">
            <a:extLst>
              <a:ext uri="{FF2B5EF4-FFF2-40B4-BE49-F238E27FC236}">
                <a16:creationId xmlns:a16="http://schemas.microsoft.com/office/drawing/2014/main" id="{4F3DBD57-B9F7-4F75-8F1E-617217625C60}"/>
              </a:ext>
            </a:extLst>
          </p:cNvPr>
          <p:cNvPicPr>
            <a:picLocks noChangeAspect="1"/>
          </p:cNvPicPr>
          <p:nvPr/>
        </p:nvPicPr>
        <p:blipFill>
          <a:blip r:embed="rId7"/>
          <a:stretch>
            <a:fillRect/>
          </a:stretch>
        </p:blipFill>
        <p:spPr>
          <a:xfrm>
            <a:off x="1208812" y="1936334"/>
            <a:ext cx="3787135" cy="4069178"/>
          </a:xfrm>
          <a:prstGeom prst="rect">
            <a:avLst/>
          </a:prstGeom>
        </p:spPr>
      </p:pic>
      <p:sp>
        <p:nvSpPr>
          <p:cNvPr id="7" name="TextBox 6">
            <a:extLst>
              <a:ext uri="{FF2B5EF4-FFF2-40B4-BE49-F238E27FC236}">
                <a16:creationId xmlns:a16="http://schemas.microsoft.com/office/drawing/2014/main" id="{29D454F7-843E-4721-A337-CF1746B9E9EC}"/>
              </a:ext>
            </a:extLst>
          </p:cNvPr>
          <p:cNvSpPr txBox="1"/>
          <p:nvPr/>
        </p:nvSpPr>
        <p:spPr>
          <a:xfrm>
            <a:off x="1296693" y="6050684"/>
            <a:ext cx="5584823" cy="984885"/>
          </a:xfrm>
          <a:prstGeom prst="rect">
            <a:avLst/>
          </a:prstGeom>
          <a:noFill/>
        </p:spPr>
        <p:txBody>
          <a:bodyPr wrap="square" rtlCol="0">
            <a:spAutoFit/>
          </a:bodyPr>
          <a:lstStyle/>
          <a:p>
            <a:r>
              <a:rPr lang="en-US" sz="1400" b="1">
                <a:cs typeface="Calibri"/>
              </a:rPr>
              <a:t>**The beneficiaries collectively pay a total of $150,000 in taxes and Child 2 receives less net-inheritance </a:t>
            </a:r>
          </a:p>
          <a:p>
            <a:endParaRPr lang="en-US"/>
          </a:p>
        </p:txBody>
      </p:sp>
      <p:sp>
        <p:nvSpPr>
          <p:cNvPr id="11" name="Rectangle 10">
            <a:extLst>
              <a:ext uri="{FF2B5EF4-FFF2-40B4-BE49-F238E27FC236}">
                <a16:creationId xmlns:a16="http://schemas.microsoft.com/office/drawing/2014/main" id="{3ACBEE36-A577-4DF9-870B-F2AB5E6AEA68}"/>
              </a:ext>
            </a:extLst>
          </p:cNvPr>
          <p:cNvSpPr/>
          <p:nvPr/>
        </p:nvSpPr>
        <p:spPr>
          <a:xfrm>
            <a:off x="5091953" y="1929041"/>
            <a:ext cx="3976594" cy="215886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481E61-C267-4032-BDEC-5E9E0D2B50F8}"/>
              </a:ext>
            </a:extLst>
          </p:cNvPr>
          <p:cNvSpPr/>
          <p:nvPr/>
        </p:nvSpPr>
        <p:spPr>
          <a:xfrm>
            <a:off x="5091953" y="4159624"/>
            <a:ext cx="3976594" cy="184588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100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1320802" y="52388"/>
            <a:ext cx="7366000" cy="703392"/>
          </a:xfrm>
        </p:spPr>
        <p:txBody>
          <a:bodyPr/>
          <a:lstStyle/>
          <a:p>
            <a:pPr algn="ctr" eaLnBrk="1" hangingPunct="1"/>
            <a:r>
              <a:rPr lang="en-US" sz="2800">
                <a:solidFill>
                  <a:srgbClr val="214200"/>
                </a:solidFill>
              </a:rPr>
              <a:t>The SECURE Act – </a:t>
            </a:r>
            <a:r>
              <a:rPr lang="en-US">
                <a:solidFill>
                  <a:srgbClr val="214200"/>
                </a:solidFill>
              </a:rPr>
              <a:t>Beneficiary Case Study</a:t>
            </a:r>
          </a:p>
        </p:txBody>
      </p:sp>
      <p:sp>
        <p:nvSpPr>
          <p:cNvPr id="4" name="Slide Number Placeholder 3"/>
          <p:cNvSpPr>
            <a:spLocks noGrp="1"/>
          </p:cNvSpPr>
          <p:nvPr>
            <p:ph type="sldNum" sz="quarter" idx="10"/>
          </p:nvPr>
        </p:nvSpPr>
        <p:spPr/>
        <p:txBody>
          <a:bodyPr/>
          <a:lstStyle/>
          <a:p>
            <a:pPr>
              <a:defRPr/>
            </a:pPr>
            <a:fld id="{6F13D85F-9AA7-4DB1-A248-9EBB7A53645D}" type="slidenum">
              <a:rPr lang="en-US" smtClean="0"/>
              <a:pPr>
                <a:defRPr/>
              </a:pPr>
              <a:t>19</a:t>
            </a:fld>
            <a:endParaRPr lang="en-US"/>
          </a:p>
        </p:txBody>
      </p:sp>
      <p:sp>
        <p:nvSpPr>
          <p:cNvPr id="9" name="Rectangle 7"/>
          <p:cNvSpPr txBox="1">
            <a:spLocks noChangeArrowheads="1"/>
          </p:cNvSpPr>
          <p:nvPr/>
        </p:nvSpPr>
        <p:spPr>
          <a:xfrm>
            <a:off x="5033046" y="1817124"/>
            <a:ext cx="4181409" cy="4157366"/>
          </a:xfrm>
          <a:prstGeom prst="rect">
            <a:avLst/>
          </a:prstGeom>
        </p:spPr>
        <p:txBody>
          <a:bodyPr/>
          <a:lstStyle>
            <a:lvl1pPr marL="342900" indent="-342900" algn="l" rtl="0" eaLnBrk="0" fontAlgn="base" hangingPunct="0">
              <a:lnSpc>
                <a:spcPct val="110000"/>
              </a:lnSpc>
              <a:spcBef>
                <a:spcPct val="45000"/>
              </a:spcBef>
              <a:spcAft>
                <a:spcPct val="45000"/>
              </a:spcAft>
              <a:defRPr sz="1400">
                <a:solidFill>
                  <a:schemeClr val="tx1"/>
                </a:solidFill>
                <a:latin typeface="+mn-lt"/>
                <a:ea typeface="+mn-ea"/>
                <a:cs typeface="+mn-cs"/>
              </a:defRPr>
            </a:lvl1pPr>
            <a:lvl2pPr marL="457200" indent="-228600" algn="l" rtl="0" eaLnBrk="0" fontAlgn="base" hangingPunct="0">
              <a:lnSpc>
                <a:spcPct val="110000"/>
              </a:lnSpc>
              <a:spcBef>
                <a:spcPct val="45000"/>
              </a:spcBef>
              <a:spcAft>
                <a:spcPct val="0"/>
              </a:spcAft>
              <a:buClr>
                <a:srgbClr val="336600"/>
              </a:buClr>
              <a:buChar char="•"/>
              <a:defRPr sz="1400">
                <a:solidFill>
                  <a:schemeClr val="tx1"/>
                </a:solidFill>
                <a:latin typeface="+mn-lt"/>
              </a:defRPr>
            </a:lvl2pPr>
            <a:lvl3pPr marL="914400" indent="-228600" algn="l" rtl="0" eaLnBrk="0" fontAlgn="base" hangingPunct="0">
              <a:lnSpc>
                <a:spcPct val="110000"/>
              </a:lnSpc>
              <a:spcBef>
                <a:spcPct val="45000"/>
              </a:spcBef>
              <a:spcAft>
                <a:spcPct val="0"/>
              </a:spcAft>
              <a:buClr>
                <a:srgbClr val="336600"/>
              </a:buClr>
              <a:buChar char="–"/>
              <a:defRPr sz="1400">
                <a:solidFill>
                  <a:schemeClr val="tx1"/>
                </a:solidFill>
                <a:latin typeface="+mn-lt"/>
              </a:defRPr>
            </a:lvl3pPr>
            <a:lvl4pPr marL="1371600" indent="-228600" algn="l" rtl="0" eaLnBrk="0" fontAlgn="base" hangingPunct="0">
              <a:lnSpc>
                <a:spcPct val="110000"/>
              </a:lnSpc>
              <a:spcBef>
                <a:spcPct val="45000"/>
              </a:spcBef>
              <a:spcAft>
                <a:spcPct val="0"/>
              </a:spcAft>
              <a:buClr>
                <a:srgbClr val="336600"/>
              </a:buClr>
              <a:buChar char="»"/>
              <a:defRPr sz="1400">
                <a:solidFill>
                  <a:schemeClr val="tx1"/>
                </a:solidFill>
                <a:latin typeface="+mn-lt"/>
              </a:defRPr>
            </a:lvl4pPr>
            <a:lvl5pPr marL="1828800" indent="-228600" algn="l" rtl="0" eaLnBrk="0" fontAlgn="base" hangingPunct="0">
              <a:spcBef>
                <a:spcPct val="20000"/>
              </a:spcBef>
              <a:spcAft>
                <a:spcPct val="0"/>
              </a:spcAft>
              <a:buChar char="»"/>
              <a:defRPr>
                <a:solidFill>
                  <a:schemeClr val="tx1"/>
                </a:solidFill>
                <a:latin typeface="+mn-lt"/>
              </a:defRPr>
            </a:lvl5pPr>
            <a:lvl6pPr marL="2286000" indent="-228600" algn="l" rtl="0" fontAlgn="base">
              <a:spcBef>
                <a:spcPct val="20000"/>
              </a:spcBef>
              <a:spcAft>
                <a:spcPct val="0"/>
              </a:spcAft>
              <a:buChar char="»"/>
              <a:defRPr>
                <a:solidFill>
                  <a:schemeClr val="tx1"/>
                </a:solidFill>
                <a:latin typeface="+mn-lt"/>
              </a:defRPr>
            </a:lvl6pPr>
            <a:lvl7pPr marL="2743200" indent="-228600" algn="l" rtl="0" fontAlgn="base">
              <a:spcBef>
                <a:spcPct val="20000"/>
              </a:spcBef>
              <a:spcAft>
                <a:spcPct val="0"/>
              </a:spcAft>
              <a:buChar char="»"/>
              <a:defRPr>
                <a:solidFill>
                  <a:schemeClr val="tx1"/>
                </a:solidFill>
                <a:latin typeface="+mn-lt"/>
              </a:defRPr>
            </a:lvl7pPr>
            <a:lvl8pPr marL="3200400" indent="-228600" algn="l" rtl="0" fontAlgn="base">
              <a:spcBef>
                <a:spcPct val="20000"/>
              </a:spcBef>
              <a:spcAft>
                <a:spcPct val="0"/>
              </a:spcAft>
              <a:buChar char="»"/>
              <a:defRPr>
                <a:solidFill>
                  <a:schemeClr val="tx1"/>
                </a:solidFill>
                <a:latin typeface="+mn-lt"/>
              </a:defRPr>
            </a:lvl8pPr>
            <a:lvl9pPr marL="3657600" indent="-228600" algn="l" rtl="0" fontAlgn="base">
              <a:spcBef>
                <a:spcPct val="20000"/>
              </a:spcBef>
              <a:spcAft>
                <a:spcPct val="0"/>
              </a:spcAft>
              <a:buChar char="»"/>
              <a:defRPr>
                <a:solidFill>
                  <a:schemeClr val="tx1"/>
                </a:solidFill>
                <a:latin typeface="+mn-lt"/>
              </a:defRPr>
            </a:lvl9pPr>
          </a:lstStyle>
          <a:p>
            <a:pPr marL="0" indent="0" algn="ctr"/>
            <a:r>
              <a:rPr lang="en-US" b="1" dirty="0">
                <a:cs typeface="Calibri"/>
              </a:rPr>
              <a:t>Tax Smart Designation:</a:t>
            </a:r>
          </a:p>
          <a:p>
            <a:pPr>
              <a:buFont typeface="Wingdings" panose="05000000000000000000" pitchFamily="2" charset="2"/>
              <a:buChar char="Ø"/>
            </a:pPr>
            <a:r>
              <a:rPr lang="en-US" sz="1200" dirty="0">
                <a:cs typeface="Calibri"/>
              </a:rPr>
              <a:t>Child 1 receives $500,000 IRA and a $100,000 cash as a “compensating adjustment” (to cover 20% taxes on IRA) </a:t>
            </a:r>
          </a:p>
          <a:p>
            <a:pPr>
              <a:buFont typeface="Wingdings" panose="05000000000000000000" pitchFamily="2" charset="2"/>
              <a:buChar char="Ø"/>
            </a:pPr>
            <a:r>
              <a:rPr lang="en-US" sz="1200" dirty="0">
                <a:cs typeface="Calibri"/>
              </a:rPr>
              <a:t>Child 1 receives $75,000 of cash, investments and real estate (income-tax free). </a:t>
            </a:r>
          </a:p>
          <a:p>
            <a:pPr>
              <a:buFont typeface="Wingdings" panose="05000000000000000000" pitchFamily="2" charset="2"/>
              <a:buChar char="Ø"/>
            </a:pPr>
            <a:r>
              <a:rPr lang="en-US" sz="1200" dirty="0">
                <a:cs typeface="Calibri"/>
              </a:rPr>
              <a:t>On an after-tax basis, child 1 receives $575,000.</a:t>
            </a:r>
          </a:p>
          <a:p>
            <a:pPr>
              <a:buFont typeface="Wingdings" panose="05000000000000000000" pitchFamily="2" charset="2"/>
              <a:buChar char="Ø"/>
            </a:pPr>
            <a:endParaRPr lang="en-US" sz="1200" dirty="0">
              <a:cs typeface="Calibri"/>
            </a:endParaRPr>
          </a:p>
          <a:p>
            <a:pPr>
              <a:buFont typeface="Wingdings" panose="05000000000000000000" pitchFamily="2" charset="2"/>
              <a:buChar char="Ø"/>
            </a:pPr>
            <a:r>
              <a:rPr lang="en-US" sz="1200" dirty="0">
                <a:cs typeface="Calibri"/>
              </a:rPr>
              <a:t>Child 2 receives $575,000 from cash, investment accounts and real estate (income-tax-free) </a:t>
            </a:r>
          </a:p>
          <a:p>
            <a:pPr>
              <a:buFont typeface="Wingdings" panose="05000000000000000000" pitchFamily="2" charset="2"/>
              <a:buChar char="Ø"/>
            </a:pPr>
            <a:r>
              <a:rPr lang="en-US" sz="1200" dirty="0">
                <a:cs typeface="Calibri"/>
              </a:rPr>
              <a:t>On an after-tax basis, child 2 receives $575,000</a:t>
            </a:r>
          </a:p>
          <a:p>
            <a:pPr marL="0" indent="0"/>
            <a:endParaRPr lang="en-US" sz="1300" dirty="0">
              <a:cs typeface="Calibri"/>
            </a:endParaRPr>
          </a:p>
          <a:p>
            <a:pPr marL="0" indent="0" eaLnBrk="1" hangingPunct="1">
              <a:lnSpc>
                <a:spcPct val="100000"/>
              </a:lnSpc>
              <a:spcBef>
                <a:spcPct val="0"/>
              </a:spcBef>
              <a:spcAft>
                <a:spcPct val="0"/>
              </a:spcAft>
            </a:pPr>
            <a:endParaRPr lang="en-US" sz="2800" b="1" kern="0" dirty="0"/>
          </a:p>
        </p:txBody>
      </p:sp>
      <p:pic>
        <p:nvPicPr>
          <p:cNvPr id="9218" name="Picture 2" descr="Image result for roth i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178" y="3094239"/>
            <a:ext cx="1670047" cy="3703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CDACDE0-C879-46F4-8956-CA9419626E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0376" y="6198766"/>
            <a:ext cx="1798171" cy="659234"/>
          </a:xfrm>
          <a:prstGeom prst="rect">
            <a:avLst/>
          </a:prstGeom>
        </p:spPr>
      </p:pic>
      <p:cxnSp>
        <p:nvCxnSpPr>
          <p:cNvPr id="10" name="Straight Connector 9">
            <a:extLst>
              <a:ext uri="{FF2B5EF4-FFF2-40B4-BE49-F238E27FC236}">
                <a16:creationId xmlns:a16="http://schemas.microsoft.com/office/drawing/2014/main" id="{7A9A6D2F-CED7-4E05-A0B6-6B830C42DAE1}"/>
              </a:ext>
            </a:extLst>
          </p:cNvPr>
          <p:cNvCxnSpPr/>
          <p:nvPr/>
        </p:nvCxnSpPr>
        <p:spPr>
          <a:xfrm>
            <a:off x="-6" y="852488"/>
            <a:ext cx="9144006"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A57A09E3-7586-48F5-B39A-73E6DDF02F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2" y="-22160"/>
            <a:ext cx="1166525" cy="874648"/>
          </a:xfrm>
          <a:prstGeom prst="rect">
            <a:avLst/>
          </a:prstGeom>
        </p:spPr>
      </p:pic>
      <p:sp>
        <p:nvSpPr>
          <p:cNvPr id="13" name="Rectangle 12">
            <a:extLst>
              <a:ext uri="{FF2B5EF4-FFF2-40B4-BE49-F238E27FC236}">
                <a16:creationId xmlns:a16="http://schemas.microsoft.com/office/drawing/2014/main" id="{06D7C13F-BD6C-420E-B9D1-C90721F19319}"/>
              </a:ext>
            </a:extLst>
          </p:cNvPr>
          <p:cNvSpPr/>
          <p:nvPr/>
        </p:nvSpPr>
        <p:spPr>
          <a:xfrm>
            <a:off x="66" y="842686"/>
            <a:ext cx="1156598" cy="6015292"/>
          </a:xfrm>
          <a:prstGeom prst="rect">
            <a:avLst/>
          </a:prstGeom>
          <a:solidFill>
            <a:srgbClr val="2142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E17C4ED-5318-4E33-91BE-8DB66EC95A6A}"/>
              </a:ext>
            </a:extLst>
          </p:cNvPr>
          <p:cNvPicPr>
            <a:picLocks noChangeAspect="1"/>
          </p:cNvPicPr>
          <p:nvPr/>
        </p:nvPicPr>
        <p:blipFill>
          <a:blip r:embed="rId6"/>
          <a:stretch>
            <a:fillRect/>
          </a:stretch>
        </p:blipFill>
        <p:spPr>
          <a:xfrm>
            <a:off x="1899903" y="3021750"/>
            <a:ext cx="1967861" cy="1618320"/>
          </a:xfrm>
          <a:prstGeom prst="rect">
            <a:avLst/>
          </a:prstGeom>
        </p:spPr>
      </p:pic>
      <p:sp>
        <p:nvSpPr>
          <p:cNvPr id="6" name="TextBox 5">
            <a:extLst>
              <a:ext uri="{FF2B5EF4-FFF2-40B4-BE49-F238E27FC236}">
                <a16:creationId xmlns:a16="http://schemas.microsoft.com/office/drawing/2014/main" id="{8D2B9C66-AEE4-4559-B450-D1520106A41F}"/>
              </a:ext>
            </a:extLst>
          </p:cNvPr>
          <p:cNvSpPr txBox="1"/>
          <p:nvPr/>
        </p:nvSpPr>
        <p:spPr>
          <a:xfrm>
            <a:off x="1198739" y="1094097"/>
            <a:ext cx="7945261" cy="584775"/>
          </a:xfrm>
          <a:prstGeom prst="rect">
            <a:avLst/>
          </a:prstGeom>
          <a:noFill/>
        </p:spPr>
        <p:txBody>
          <a:bodyPr wrap="square" rtlCol="0">
            <a:spAutoFit/>
          </a:bodyPr>
          <a:lstStyle/>
          <a:p>
            <a:pPr algn="ctr"/>
            <a:r>
              <a:rPr lang="en-US" dirty="0">
                <a:solidFill>
                  <a:srgbClr val="003300"/>
                </a:solidFill>
              </a:rPr>
              <a:t>Option B (tax-efficient) – title beneficiary designations using a tax smart approach</a:t>
            </a:r>
          </a:p>
        </p:txBody>
      </p:sp>
      <p:pic>
        <p:nvPicPr>
          <p:cNvPr id="3" name="Picture 2">
            <a:extLst>
              <a:ext uri="{FF2B5EF4-FFF2-40B4-BE49-F238E27FC236}">
                <a16:creationId xmlns:a16="http://schemas.microsoft.com/office/drawing/2014/main" id="{4F3DBD57-B9F7-4F75-8F1E-617217625C60}"/>
              </a:ext>
            </a:extLst>
          </p:cNvPr>
          <p:cNvPicPr>
            <a:picLocks noChangeAspect="1"/>
          </p:cNvPicPr>
          <p:nvPr/>
        </p:nvPicPr>
        <p:blipFill>
          <a:blip r:embed="rId7"/>
          <a:stretch>
            <a:fillRect/>
          </a:stretch>
        </p:blipFill>
        <p:spPr>
          <a:xfrm>
            <a:off x="1198739" y="1929041"/>
            <a:ext cx="3787135" cy="3626339"/>
          </a:xfrm>
          <a:prstGeom prst="rect">
            <a:avLst/>
          </a:prstGeom>
        </p:spPr>
      </p:pic>
      <p:sp>
        <p:nvSpPr>
          <p:cNvPr id="7" name="TextBox 6">
            <a:extLst>
              <a:ext uri="{FF2B5EF4-FFF2-40B4-BE49-F238E27FC236}">
                <a16:creationId xmlns:a16="http://schemas.microsoft.com/office/drawing/2014/main" id="{29D454F7-843E-4721-A337-CF1746B9E9EC}"/>
              </a:ext>
            </a:extLst>
          </p:cNvPr>
          <p:cNvSpPr txBox="1"/>
          <p:nvPr/>
        </p:nvSpPr>
        <p:spPr>
          <a:xfrm>
            <a:off x="1320802" y="5988549"/>
            <a:ext cx="5584823" cy="984885"/>
          </a:xfrm>
          <a:prstGeom prst="rect">
            <a:avLst/>
          </a:prstGeom>
          <a:noFill/>
        </p:spPr>
        <p:txBody>
          <a:bodyPr wrap="square" rtlCol="0">
            <a:spAutoFit/>
          </a:bodyPr>
          <a:lstStyle/>
          <a:p>
            <a:r>
              <a:rPr lang="en-US" sz="1400" b="1">
                <a:cs typeface="Calibri"/>
              </a:rPr>
              <a:t>**Each child receives an identical amount on an after-tax basis. Family saves $50,000 in taxes ($100k using Option B vs. $150k using option A) </a:t>
            </a:r>
          </a:p>
          <a:p>
            <a:endParaRPr lang="en-US"/>
          </a:p>
        </p:txBody>
      </p:sp>
      <p:sp>
        <p:nvSpPr>
          <p:cNvPr id="11" name="Rectangle 10">
            <a:extLst>
              <a:ext uri="{FF2B5EF4-FFF2-40B4-BE49-F238E27FC236}">
                <a16:creationId xmlns:a16="http://schemas.microsoft.com/office/drawing/2014/main" id="{AB3164FA-FF01-4914-A84F-795E2F575EA3}"/>
              </a:ext>
            </a:extLst>
          </p:cNvPr>
          <p:cNvSpPr/>
          <p:nvPr/>
        </p:nvSpPr>
        <p:spPr>
          <a:xfrm>
            <a:off x="5038275" y="2114208"/>
            <a:ext cx="4105725" cy="21524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1942649-E0C7-4C42-B630-2388FE88A600}"/>
              </a:ext>
            </a:extLst>
          </p:cNvPr>
          <p:cNvSpPr/>
          <p:nvPr/>
        </p:nvSpPr>
        <p:spPr>
          <a:xfrm>
            <a:off x="5027949" y="4404892"/>
            <a:ext cx="4110888" cy="14115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2046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Rectangle 6"/>
          <p:cNvSpPr>
            <a:spLocks noGrp="1" noChangeArrowheads="1"/>
          </p:cNvSpPr>
          <p:nvPr>
            <p:ph type="title"/>
          </p:nvPr>
        </p:nvSpPr>
        <p:spPr>
          <a:xfrm>
            <a:off x="1320800" y="52388"/>
            <a:ext cx="7366000" cy="800100"/>
          </a:xfrm>
        </p:spPr>
        <p:txBody>
          <a:bodyPr/>
          <a:lstStyle/>
          <a:p>
            <a:pPr eaLnBrk="1" hangingPunct="1"/>
            <a:r>
              <a:rPr lang="en-US">
                <a:solidFill>
                  <a:srgbClr val="003300"/>
                </a:solidFill>
              </a:rPr>
              <a:t>   </a:t>
            </a:r>
            <a:r>
              <a:rPr lang="en-US">
                <a:solidFill>
                  <a:srgbClr val="234600"/>
                </a:solidFill>
              </a:rPr>
              <a:t>Disclosures</a:t>
            </a:r>
          </a:p>
        </p:txBody>
      </p:sp>
      <p:sp>
        <p:nvSpPr>
          <p:cNvPr id="4100" name="Rectangle 7"/>
          <p:cNvSpPr>
            <a:spLocks noGrp="1" noChangeArrowheads="1"/>
          </p:cNvSpPr>
          <p:nvPr>
            <p:ph idx="1"/>
          </p:nvPr>
        </p:nvSpPr>
        <p:spPr>
          <a:xfrm>
            <a:off x="1201270" y="873126"/>
            <a:ext cx="7942729" cy="5700407"/>
          </a:xfrm>
        </p:spPr>
        <p:txBody>
          <a:bodyPr/>
          <a:lstStyle/>
          <a:p>
            <a:endParaRPr lang="en-US" sz="1100"/>
          </a:p>
          <a:p>
            <a:r>
              <a:rPr lang="en-US" sz="1100"/>
              <a:t>Please remember that past performance may not be indicative of future results.  Different types of investments involve varying degrees of risk, and there can be no assurance that the future performance of any specific investment, investment strategy, or product (including the investments and/or investment strategies recommended or undertaken by Ironwood Wealth Management, LLC), or any non-investment related content, made reference to directly or indirectly in this presentation will be profitable, equal any corresponding indicated historical performance level(s), be suitable for your portfolio or individual situation, or prove successful.  </a:t>
            </a:r>
          </a:p>
          <a:p>
            <a:r>
              <a:rPr lang="en-US" sz="1100"/>
              <a:t>Due to various factors, including changing market conditions and/or applicable laws, the content may no longer be reflective of current opinions or positions.  Moreover, you should not assume that any discussion or information contained in this presentation serves as the receipt of, or as a substitute for, personalized investment advice from Ironwood Wealth Management, LLC.  To the extent that a reader has any questions regarding the applicability of any specific issue discussed above to his/her individual situation, he/she is encouraged to consult with the professional advisor of his/her choosing.  Ironwood Wealth Management, LLC is neither a law firm nor a certified public accounting firm and no portion of the presentation content should be construed as legal or accounting advice.  </a:t>
            </a:r>
          </a:p>
          <a:p>
            <a:r>
              <a:rPr lang="en-US" sz="1100"/>
              <a:t>If you are an Ironwood Wealth Management, LLC  client, please remember to contact Ironwood Wealth Management, LLC, </a:t>
            </a:r>
            <a:r>
              <a:rPr lang="en-US" sz="1100" b="1"/>
              <a:t>in writing</a:t>
            </a:r>
            <a:r>
              <a:rPr lang="en-US" sz="1100"/>
              <a:t>, if there are any changes in your personal/financial situation or investment objectives for the purpose of reviewing/evaluating/revising our previous recommendations and/or services. A copy of the Ironwood Wealth Management, LLC’s current written disclosure statement discussing our advisory services and fees is available upon request.</a:t>
            </a:r>
          </a:p>
          <a:p>
            <a:r>
              <a:rPr lang="en-US" sz="1100"/>
              <a:t>This material is not intended to replace the advice of a qualified tax adviser. Individuals should contact their own tax professionals to help answer questions about specific situations or need prior to taking any action based on this information. We believe the information provided is reliable, but do not guarantee its accuracy, timeliness, or completeness. </a:t>
            </a:r>
          </a:p>
          <a:p>
            <a:endParaRPr lang="en-US" sz="1200"/>
          </a:p>
        </p:txBody>
      </p:sp>
      <p:sp>
        <p:nvSpPr>
          <p:cNvPr id="2" name="Slide Number Placeholder 1"/>
          <p:cNvSpPr>
            <a:spLocks noGrp="1"/>
          </p:cNvSpPr>
          <p:nvPr>
            <p:ph type="sldNum" sz="quarter" idx="10"/>
          </p:nvPr>
        </p:nvSpPr>
        <p:spPr/>
        <p:txBody>
          <a:bodyPr/>
          <a:lstStyle/>
          <a:p>
            <a:pPr>
              <a:defRPr/>
            </a:pPr>
            <a:fld id="{6F13D85F-9AA7-4DB1-A248-9EBB7A53645D}" type="slidenum">
              <a:rPr lang="en-US" smtClean="0"/>
              <a:pPr>
                <a:defRPr/>
              </a:pPr>
              <a:t>2</a:t>
            </a:fld>
            <a:endParaRPr lang="en-US"/>
          </a:p>
        </p:txBody>
      </p:sp>
      <p:pic>
        <p:nvPicPr>
          <p:cNvPr id="5" name="Picture 4">
            <a:extLst>
              <a:ext uri="{FF2B5EF4-FFF2-40B4-BE49-F238E27FC236}">
                <a16:creationId xmlns:a16="http://schemas.microsoft.com/office/drawing/2014/main" id="{73473F58-D6A7-4C49-9EF2-E3883D1FBE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0376" y="6198766"/>
            <a:ext cx="1798171" cy="659234"/>
          </a:xfrm>
          <a:prstGeom prst="rect">
            <a:avLst/>
          </a:prstGeom>
        </p:spPr>
      </p:pic>
      <p:cxnSp>
        <p:nvCxnSpPr>
          <p:cNvPr id="9" name="Straight Connector 8">
            <a:extLst>
              <a:ext uri="{FF2B5EF4-FFF2-40B4-BE49-F238E27FC236}">
                <a16:creationId xmlns:a16="http://schemas.microsoft.com/office/drawing/2014/main" id="{E2DD5A17-FEC6-40E3-8989-57D10504AE90}"/>
              </a:ext>
            </a:extLst>
          </p:cNvPr>
          <p:cNvCxnSpPr/>
          <p:nvPr/>
        </p:nvCxnSpPr>
        <p:spPr>
          <a:xfrm>
            <a:off x="-6" y="852488"/>
            <a:ext cx="9144006"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E8B13A2-EA6B-4E40-925E-8E43A7E910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911" y="0"/>
            <a:ext cx="1258947" cy="873126"/>
          </a:xfrm>
          <a:prstGeom prst="rect">
            <a:avLst/>
          </a:prstGeom>
        </p:spPr>
      </p:pic>
      <p:sp>
        <p:nvSpPr>
          <p:cNvPr id="10" name="Rectangle 9">
            <a:extLst>
              <a:ext uri="{FF2B5EF4-FFF2-40B4-BE49-F238E27FC236}">
                <a16:creationId xmlns:a16="http://schemas.microsoft.com/office/drawing/2014/main" id="{9AE60166-0642-4B97-9734-AF8A9B2F0CB2}"/>
              </a:ext>
            </a:extLst>
          </p:cNvPr>
          <p:cNvSpPr/>
          <p:nvPr/>
        </p:nvSpPr>
        <p:spPr>
          <a:xfrm>
            <a:off x="0" y="873126"/>
            <a:ext cx="1237127" cy="5994654"/>
          </a:xfrm>
          <a:prstGeom prst="rect">
            <a:avLst/>
          </a:prstGeom>
          <a:solidFill>
            <a:srgbClr val="2142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1198739" y="52388"/>
            <a:ext cx="7869807" cy="703392"/>
          </a:xfrm>
        </p:spPr>
        <p:txBody>
          <a:bodyPr/>
          <a:lstStyle/>
          <a:p>
            <a:pPr algn="ctr" eaLnBrk="1" hangingPunct="1"/>
            <a:r>
              <a:rPr lang="en-US" sz="2800">
                <a:solidFill>
                  <a:srgbClr val="214200"/>
                </a:solidFill>
              </a:rPr>
              <a:t>The SECURE Act </a:t>
            </a:r>
            <a:r>
              <a:rPr lang="en-US">
                <a:solidFill>
                  <a:srgbClr val="214200"/>
                </a:solidFill>
              </a:rPr>
              <a:t>– Roth Conversions</a:t>
            </a:r>
          </a:p>
        </p:txBody>
      </p:sp>
      <p:sp>
        <p:nvSpPr>
          <p:cNvPr id="4" name="Slide Number Placeholder 3"/>
          <p:cNvSpPr>
            <a:spLocks noGrp="1"/>
          </p:cNvSpPr>
          <p:nvPr>
            <p:ph type="sldNum" sz="quarter" idx="10"/>
          </p:nvPr>
        </p:nvSpPr>
        <p:spPr/>
        <p:txBody>
          <a:bodyPr/>
          <a:lstStyle/>
          <a:p>
            <a:pPr>
              <a:defRPr/>
            </a:pPr>
            <a:fld id="{6F13D85F-9AA7-4DB1-A248-9EBB7A53645D}" type="slidenum">
              <a:rPr lang="en-US" smtClean="0"/>
              <a:pPr>
                <a:defRPr/>
              </a:pPr>
              <a:t>20</a:t>
            </a:fld>
            <a:endParaRPr lang="en-US"/>
          </a:p>
        </p:txBody>
      </p:sp>
      <p:sp>
        <p:nvSpPr>
          <p:cNvPr id="9" name="Rectangle 7"/>
          <p:cNvSpPr txBox="1">
            <a:spLocks noChangeArrowheads="1"/>
          </p:cNvSpPr>
          <p:nvPr/>
        </p:nvSpPr>
        <p:spPr>
          <a:xfrm>
            <a:off x="1485901" y="1296142"/>
            <a:ext cx="7260782" cy="4902612"/>
          </a:xfrm>
          <a:prstGeom prst="rect">
            <a:avLst/>
          </a:prstGeom>
        </p:spPr>
        <p:txBody>
          <a:bodyPr/>
          <a:lstStyle>
            <a:lvl1pPr marL="342900" indent="-342900" algn="l" rtl="0" eaLnBrk="0" fontAlgn="base" hangingPunct="0">
              <a:lnSpc>
                <a:spcPct val="110000"/>
              </a:lnSpc>
              <a:spcBef>
                <a:spcPct val="45000"/>
              </a:spcBef>
              <a:spcAft>
                <a:spcPct val="45000"/>
              </a:spcAft>
              <a:defRPr sz="1400">
                <a:solidFill>
                  <a:schemeClr val="tx1"/>
                </a:solidFill>
                <a:latin typeface="+mn-lt"/>
                <a:ea typeface="+mn-ea"/>
                <a:cs typeface="+mn-cs"/>
              </a:defRPr>
            </a:lvl1pPr>
            <a:lvl2pPr marL="457200" indent="-228600" algn="l" rtl="0" eaLnBrk="0" fontAlgn="base" hangingPunct="0">
              <a:lnSpc>
                <a:spcPct val="110000"/>
              </a:lnSpc>
              <a:spcBef>
                <a:spcPct val="45000"/>
              </a:spcBef>
              <a:spcAft>
                <a:spcPct val="0"/>
              </a:spcAft>
              <a:buClr>
                <a:srgbClr val="336600"/>
              </a:buClr>
              <a:buChar char="•"/>
              <a:defRPr sz="1400">
                <a:solidFill>
                  <a:schemeClr val="tx1"/>
                </a:solidFill>
                <a:latin typeface="+mn-lt"/>
              </a:defRPr>
            </a:lvl2pPr>
            <a:lvl3pPr marL="914400" indent="-228600" algn="l" rtl="0" eaLnBrk="0" fontAlgn="base" hangingPunct="0">
              <a:lnSpc>
                <a:spcPct val="110000"/>
              </a:lnSpc>
              <a:spcBef>
                <a:spcPct val="45000"/>
              </a:spcBef>
              <a:spcAft>
                <a:spcPct val="0"/>
              </a:spcAft>
              <a:buClr>
                <a:srgbClr val="336600"/>
              </a:buClr>
              <a:buChar char="–"/>
              <a:defRPr sz="1400">
                <a:solidFill>
                  <a:schemeClr val="tx1"/>
                </a:solidFill>
                <a:latin typeface="+mn-lt"/>
              </a:defRPr>
            </a:lvl3pPr>
            <a:lvl4pPr marL="1371600" indent="-228600" algn="l" rtl="0" eaLnBrk="0" fontAlgn="base" hangingPunct="0">
              <a:lnSpc>
                <a:spcPct val="110000"/>
              </a:lnSpc>
              <a:spcBef>
                <a:spcPct val="45000"/>
              </a:spcBef>
              <a:spcAft>
                <a:spcPct val="0"/>
              </a:spcAft>
              <a:buClr>
                <a:srgbClr val="336600"/>
              </a:buClr>
              <a:buChar char="»"/>
              <a:defRPr sz="1400">
                <a:solidFill>
                  <a:schemeClr val="tx1"/>
                </a:solidFill>
                <a:latin typeface="+mn-lt"/>
              </a:defRPr>
            </a:lvl4pPr>
            <a:lvl5pPr marL="1828800" indent="-228600" algn="l" rtl="0" eaLnBrk="0" fontAlgn="base" hangingPunct="0">
              <a:spcBef>
                <a:spcPct val="20000"/>
              </a:spcBef>
              <a:spcAft>
                <a:spcPct val="0"/>
              </a:spcAft>
              <a:buChar char="»"/>
              <a:defRPr>
                <a:solidFill>
                  <a:schemeClr val="tx1"/>
                </a:solidFill>
                <a:latin typeface="+mn-lt"/>
              </a:defRPr>
            </a:lvl5pPr>
            <a:lvl6pPr marL="2286000" indent="-228600" algn="l" rtl="0" fontAlgn="base">
              <a:spcBef>
                <a:spcPct val="20000"/>
              </a:spcBef>
              <a:spcAft>
                <a:spcPct val="0"/>
              </a:spcAft>
              <a:buChar char="»"/>
              <a:defRPr>
                <a:solidFill>
                  <a:schemeClr val="tx1"/>
                </a:solidFill>
                <a:latin typeface="+mn-lt"/>
              </a:defRPr>
            </a:lvl6pPr>
            <a:lvl7pPr marL="2743200" indent="-228600" algn="l" rtl="0" fontAlgn="base">
              <a:spcBef>
                <a:spcPct val="20000"/>
              </a:spcBef>
              <a:spcAft>
                <a:spcPct val="0"/>
              </a:spcAft>
              <a:buChar char="»"/>
              <a:defRPr>
                <a:solidFill>
                  <a:schemeClr val="tx1"/>
                </a:solidFill>
                <a:latin typeface="+mn-lt"/>
              </a:defRPr>
            </a:lvl7pPr>
            <a:lvl8pPr marL="3200400" indent="-228600" algn="l" rtl="0" fontAlgn="base">
              <a:spcBef>
                <a:spcPct val="20000"/>
              </a:spcBef>
              <a:spcAft>
                <a:spcPct val="0"/>
              </a:spcAft>
              <a:buChar char="»"/>
              <a:defRPr>
                <a:solidFill>
                  <a:schemeClr val="tx1"/>
                </a:solidFill>
                <a:latin typeface="+mn-lt"/>
              </a:defRPr>
            </a:lvl8pPr>
            <a:lvl9pPr marL="3657600" indent="-228600" algn="l" rtl="0" fontAlgn="base">
              <a:spcBef>
                <a:spcPct val="20000"/>
              </a:spcBef>
              <a:spcAft>
                <a:spcPct val="0"/>
              </a:spcAft>
              <a:buChar char="»"/>
              <a:defRPr>
                <a:solidFill>
                  <a:schemeClr val="tx1"/>
                </a:solidFill>
                <a:latin typeface="+mn-lt"/>
              </a:defRPr>
            </a:lvl9pPr>
          </a:lstStyle>
          <a:p>
            <a:pPr algn="ctr"/>
            <a:r>
              <a:rPr lang="en-US" sz="1800" b="1" dirty="0">
                <a:solidFill>
                  <a:srgbClr val="003300"/>
                </a:solidFill>
                <a:cs typeface="Calibri"/>
              </a:rPr>
              <a:t>What is a Roth conversion? </a:t>
            </a:r>
          </a:p>
          <a:p>
            <a:pPr>
              <a:buFont typeface="Wingdings" panose="05000000000000000000" pitchFamily="2" charset="2"/>
              <a:buChar char="Ø"/>
            </a:pPr>
            <a:r>
              <a:rPr lang="en-US" sz="1200" dirty="0">
                <a:solidFill>
                  <a:srgbClr val="000000"/>
                </a:solidFill>
                <a:cs typeface="Calibri"/>
              </a:rPr>
              <a:t>Roth conversion refers to taking all or part of a pre-tax retirement plan and moving it into a Roth retirement plan.  </a:t>
            </a:r>
          </a:p>
          <a:p>
            <a:pPr marL="0" indent="0"/>
            <a:endParaRPr lang="en-US" sz="1200" dirty="0">
              <a:solidFill>
                <a:srgbClr val="000000"/>
              </a:solidFill>
              <a:cs typeface="Calibri"/>
            </a:endParaRPr>
          </a:p>
          <a:p>
            <a:pPr>
              <a:buFont typeface="Wingdings" panose="05000000000000000000" pitchFamily="2" charset="2"/>
              <a:buChar char="Ø"/>
            </a:pPr>
            <a:r>
              <a:rPr lang="en-US" sz="1200" dirty="0">
                <a:solidFill>
                  <a:srgbClr val="000000"/>
                </a:solidFill>
                <a:cs typeface="Calibri"/>
              </a:rPr>
              <a:t>Roth conversions are taxable events, with taxes are due in the year that the conversion was executed and are subject to that year's tax rates.</a:t>
            </a:r>
          </a:p>
          <a:p>
            <a:pPr marL="0" indent="0"/>
            <a:endParaRPr lang="en-US" sz="1200" dirty="0">
              <a:solidFill>
                <a:srgbClr val="000000"/>
              </a:solidFill>
              <a:cs typeface="Calibri"/>
            </a:endParaRPr>
          </a:p>
          <a:p>
            <a:pPr>
              <a:buFont typeface="Wingdings" panose="05000000000000000000" pitchFamily="2" charset="2"/>
              <a:buChar char="Ø"/>
            </a:pPr>
            <a:r>
              <a:rPr lang="en-US" sz="1200" dirty="0">
                <a:solidFill>
                  <a:srgbClr val="000000"/>
                </a:solidFill>
                <a:cs typeface="Calibri"/>
              </a:rPr>
              <a:t>Money in Roth accounts grows tax-deferred and withdrawals are entirely tax-free. </a:t>
            </a:r>
          </a:p>
          <a:p>
            <a:pPr marL="0" indent="0"/>
            <a:r>
              <a:rPr lang="en-US" sz="1200" dirty="0">
                <a:solidFill>
                  <a:srgbClr val="000000"/>
                </a:solidFill>
                <a:cs typeface="Calibri"/>
              </a:rPr>
              <a:t>  </a:t>
            </a:r>
          </a:p>
          <a:p>
            <a:pPr>
              <a:buFont typeface="Wingdings" panose="05000000000000000000" pitchFamily="2" charset="2"/>
              <a:buChar char="Ø"/>
            </a:pPr>
            <a:r>
              <a:rPr lang="en-US" sz="1200" dirty="0">
                <a:cs typeface="Calibri"/>
              </a:rPr>
              <a:t>Inherited Roth IRA and Roth 401(k)s are still subject to the new 10-year distribution requirement.  However, since Roth accounts are tax-free, they avoid the punitive high tax rates beneficiaries may encounter with inherited traditional (pre-tax) retirement accounts </a:t>
            </a:r>
          </a:p>
          <a:p>
            <a:pPr>
              <a:buFont typeface="Wingdings" panose="05000000000000000000" pitchFamily="2" charset="2"/>
              <a:buChar char="Ø"/>
            </a:pPr>
            <a:r>
              <a:rPr lang="en-US" sz="1200" dirty="0">
                <a:cs typeface="Calibri"/>
              </a:rPr>
              <a:t>High taxes resulting from the new 10-year distribution requirement can cut inherited tax-deferred accounts in half.  This risk is heightened if distributions fall while the beneficiary is mid-career, when earnings and taxes are already high.</a:t>
            </a:r>
          </a:p>
          <a:p>
            <a:pPr>
              <a:buFont typeface="Wingdings" panose="05000000000000000000" pitchFamily="2" charset="2"/>
              <a:buChar char="Ø"/>
            </a:pPr>
            <a:endParaRPr lang="en-US" sz="1200" dirty="0">
              <a:cs typeface="Calibri"/>
            </a:endParaRPr>
          </a:p>
          <a:p>
            <a:pPr>
              <a:buFont typeface="Wingdings" panose="05000000000000000000" pitchFamily="2" charset="2"/>
              <a:buChar char="Ø"/>
            </a:pPr>
            <a:endParaRPr lang="en-US" sz="1200" dirty="0">
              <a:cs typeface="Calibri"/>
            </a:endParaRPr>
          </a:p>
          <a:p>
            <a:pPr marL="0" indent="0"/>
            <a:r>
              <a:rPr lang="en-US" sz="1200" dirty="0">
                <a:solidFill>
                  <a:srgbClr val="000000"/>
                </a:solidFill>
                <a:cs typeface="Calibri"/>
              </a:rPr>
              <a:t> </a:t>
            </a:r>
          </a:p>
          <a:p>
            <a:pPr marL="0" indent="0"/>
            <a:endParaRPr lang="en-US" sz="1300" dirty="0">
              <a:cs typeface="Calibri"/>
            </a:endParaRPr>
          </a:p>
          <a:p>
            <a:pPr marL="0" indent="0" eaLnBrk="1" hangingPunct="1">
              <a:lnSpc>
                <a:spcPct val="100000"/>
              </a:lnSpc>
              <a:spcBef>
                <a:spcPct val="0"/>
              </a:spcBef>
              <a:spcAft>
                <a:spcPct val="0"/>
              </a:spcAft>
            </a:pPr>
            <a:endParaRPr lang="en-US" sz="2800" b="1" kern="0" dirty="0"/>
          </a:p>
        </p:txBody>
      </p:sp>
      <p:pic>
        <p:nvPicPr>
          <p:cNvPr id="8" name="Picture 7">
            <a:extLst>
              <a:ext uri="{FF2B5EF4-FFF2-40B4-BE49-F238E27FC236}">
                <a16:creationId xmlns:a16="http://schemas.microsoft.com/office/drawing/2014/main" id="{6CDACDE0-C879-46F4-8956-CA9419626E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0376" y="6198766"/>
            <a:ext cx="1798171" cy="659234"/>
          </a:xfrm>
          <a:prstGeom prst="rect">
            <a:avLst/>
          </a:prstGeom>
        </p:spPr>
      </p:pic>
      <p:cxnSp>
        <p:nvCxnSpPr>
          <p:cNvPr id="10" name="Straight Connector 9">
            <a:extLst>
              <a:ext uri="{FF2B5EF4-FFF2-40B4-BE49-F238E27FC236}">
                <a16:creationId xmlns:a16="http://schemas.microsoft.com/office/drawing/2014/main" id="{7A9A6D2F-CED7-4E05-A0B6-6B830C42DAE1}"/>
              </a:ext>
            </a:extLst>
          </p:cNvPr>
          <p:cNvCxnSpPr/>
          <p:nvPr/>
        </p:nvCxnSpPr>
        <p:spPr>
          <a:xfrm>
            <a:off x="-6" y="852488"/>
            <a:ext cx="9144006"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A57A09E3-7586-48F5-B39A-73E6DDF02F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862" y="-22160"/>
            <a:ext cx="1166525" cy="874648"/>
          </a:xfrm>
          <a:prstGeom prst="rect">
            <a:avLst/>
          </a:prstGeom>
        </p:spPr>
      </p:pic>
      <p:sp>
        <p:nvSpPr>
          <p:cNvPr id="13" name="Rectangle 12">
            <a:extLst>
              <a:ext uri="{FF2B5EF4-FFF2-40B4-BE49-F238E27FC236}">
                <a16:creationId xmlns:a16="http://schemas.microsoft.com/office/drawing/2014/main" id="{06D7C13F-BD6C-420E-B9D1-C90721F19319}"/>
              </a:ext>
            </a:extLst>
          </p:cNvPr>
          <p:cNvSpPr/>
          <p:nvPr/>
        </p:nvSpPr>
        <p:spPr>
          <a:xfrm>
            <a:off x="66" y="842686"/>
            <a:ext cx="1156598" cy="6015292"/>
          </a:xfrm>
          <a:prstGeom prst="rect">
            <a:avLst/>
          </a:prstGeom>
          <a:solidFill>
            <a:srgbClr val="2142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4750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1198739" y="52388"/>
            <a:ext cx="7869807" cy="703392"/>
          </a:xfrm>
        </p:spPr>
        <p:txBody>
          <a:bodyPr/>
          <a:lstStyle/>
          <a:p>
            <a:pPr algn="ctr" eaLnBrk="1" hangingPunct="1"/>
            <a:r>
              <a:rPr lang="en-US" sz="2800">
                <a:solidFill>
                  <a:srgbClr val="214200"/>
                </a:solidFill>
              </a:rPr>
              <a:t>The SECURE Act </a:t>
            </a:r>
            <a:r>
              <a:rPr lang="en-US">
                <a:solidFill>
                  <a:srgbClr val="214200"/>
                </a:solidFill>
              </a:rPr>
              <a:t>– Roth Conversions</a:t>
            </a:r>
          </a:p>
        </p:txBody>
      </p:sp>
      <p:sp>
        <p:nvSpPr>
          <p:cNvPr id="4" name="Slide Number Placeholder 3"/>
          <p:cNvSpPr>
            <a:spLocks noGrp="1"/>
          </p:cNvSpPr>
          <p:nvPr>
            <p:ph type="sldNum" sz="quarter" idx="10"/>
          </p:nvPr>
        </p:nvSpPr>
        <p:spPr/>
        <p:txBody>
          <a:bodyPr/>
          <a:lstStyle/>
          <a:p>
            <a:pPr>
              <a:defRPr/>
            </a:pPr>
            <a:fld id="{6F13D85F-9AA7-4DB1-A248-9EBB7A53645D}" type="slidenum">
              <a:rPr lang="en-US" smtClean="0"/>
              <a:pPr>
                <a:defRPr/>
              </a:pPr>
              <a:t>21</a:t>
            </a:fld>
            <a:endParaRPr lang="en-US"/>
          </a:p>
        </p:txBody>
      </p:sp>
      <p:sp>
        <p:nvSpPr>
          <p:cNvPr id="9" name="Rectangle 7"/>
          <p:cNvSpPr txBox="1">
            <a:spLocks noChangeArrowheads="1"/>
          </p:cNvSpPr>
          <p:nvPr/>
        </p:nvSpPr>
        <p:spPr>
          <a:xfrm>
            <a:off x="5158152" y="3937524"/>
            <a:ext cx="3977376" cy="2353630"/>
          </a:xfrm>
          <a:prstGeom prst="rect">
            <a:avLst/>
          </a:prstGeom>
        </p:spPr>
        <p:txBody>
          <a:bodyPr/>
          <a:lstStyle>
            <a:lvl1pPr marL="342900" indent="-342900" algn="l" rtl="0" eaLnBrk="0" fontAlgn="base" hangingPunct="0">
              <a:lnSpc>
                <a:spcPct val="110000"/>
              </a:lnSpc>
              <a:spcBef>
                <a:spcPct val="45000"/>
              </a:spcBef>
              <a:spcAft>
                <a:spcPct val="45000"/>
              </a:spcAft>
              <a:defRPr sz="1400">
                <a:solidFill>
                  <a:schemeClr val="tx1"/>
                </a:solidFill>
                <a:latin typeface="+mn-lt"/>
                <a:ea typeface="+mn-ea"/>
                <a:cs typeface="+mn-cs"/>
              </a:defRPr>
            </a:lvl1pPr>
            <a:lvl2pPr marL="457200" indent="-228600" algn="l" rtl="0" eaLnBrk="0" fontAlgn="base" hangingPunct="0">
              <a:lnSpc>
                <a:spcPct val="110000"/>
              </a:lnSpc>
              <a:spcBef>
                <a:spcPct val="45000"/>
              </a:spcBef>
              <a:spcAft>
                <a:spcPct val="0"/>
              </a:spcAft>
              <a:buClr>
                <a:srgbClr val="336600"/>
              </a:buClr>
              <a:buChar char="•"/>
              <a:defRPr sz="1400">
                <a:solidFill>
                  <a:schemeClr val="tx1"/>
                </a:solidFill>
                <a:latin typeface="+mn-lt"/>
              </a:defRPr>
            </a:lvl2pPr>
            <a:lvl3pPr marL="914400" indent="-228600" algn="l" rtl="0" eaLnBrk="0" fontAlgn="base" hangingPunct="0">
              <a:lnSpc>
                <a:spcPct val="110000"/>
              </a:lnSpc>
              <a:spcBef>
                <a:spcPct val="45000"/>
              </a:spcBef>
              <a:spcAft>
                <a:spcPct val="0"/>
              </a:spcAft>
              <a:buClr>
                <a:srgbClr val="336600"/>
              </a:buClr>
              <a:buChar char="–"/>
              <a:defRPr sz="1400">
                <a:solidFill>
                  <a:schemeClr val="tx1"/>
                </a:solidFill>
                <a:latin typeface="+mn-lt"/>
              </a:defRPr>
            </a:lvl3pPr>
            <a:lvl4pPr marL="1371600" indent="-228600" algn="l" rtl="0" eaLnBrk="0" fontAlgn="base" hangingPunct="0">
              <a:lnSpc>
                <a:spcPct val="110000"/>
              </a:lnSpc>
              <a:spcBef>
                <a:spcPct val="45000"/>
              </a:spcBef>
              <a:spcAft>
                <a:spcPct val="0"/>
              </a:spcAft>
              <a:buClr>
                <a:srgbClr val="336600"/>
              </a:buClr>
              <a:buChar char="»"/>
              <a:defRPr sz="1400">
                <a:solidFill>
                  <a:schemeClr val="tx1"/>
                </a:solidFill>
                <a:latin typeface="+mn-lt"/>
              </a:defRPr>
            </a:lvl4pPr>
            <a:lvl5pPr marL="1828800" indent="-228600" algn="l" rtl="0" eaLnBrk="0" fontAlgn="base" hangingPunct="0">
              <a:spcBef>
                <a:spcPct val="20000"/>
              </a:spcBef>
              <a:spcAft>
                <a:spcPct val="0"/>
              </a:spcAft>
              <a:buChar char="»"/>
              <a:defRPr>
                <a:solidFill>
                  <a:schemeClr val="tx1"/>
                </a:solidFill>
                <a:latin typeface="+mn-lt"/>
              </a:defRPr>
            </a:lvl5pPr>
            <a:lvl6pPr marL="2286000" indent="-228600" algn="l" rtl="0" fontAlgn="base">
              <a:spcBef>
                <a:spcPct val="20000"/>
              </a:spcBef>
              <a:spcAft>
                <a:spcPct val="0"/>
              </a:spcAft>
              <a:buChar char="»"/>
              <a:defRPr>
                <a:solidFill>
                  <a:schemeClr val="tx1"/>
                </a:solidFill>
                <a:latin typeface="+mn-lt"/>
              </a:defRPr>
            </a:lvl6pPr>
            <a:lvl7pPr marL="2743200" indent="-228600" algn="l" rtl="0" fontAlgn="base">
              <a:spcBef>
                <a:spcPct val="20000"/>
              </a:spcBef>
              <a:spcAft>
                <a:spcPct val="0"/>
              </a:spcAft>
              <a:buChar char="»"/>
              <a:defRPr>
                <a:solidFill>
                  <a:schemeClr val="tx1"/>
                </a:solidFill>
                <a:latin typeface="+mn-lt"/>
              </a:defRPr>
            </a:lvl7pPr>
            <a:lvl8pPr marL="3200400" indent="-228600" algn="l" rtl="0" fontAlgn="base">
              <a:spcBef>
                <a:spcPct val="20000"/>
              </a:spcBef>
              <a:spcAft>
                <a:spcPct val="0"/>
              </a:spcAft>
              <a:buChar char="»"/>
              <a:defRPr>
                <a:solidFill>
                  <a:schemeClr val="tx1"/>
                </a:solidFill>
                <a:latin typeface="+mn-lt"/>
              </a:defRPr>
            </a:lvl8pPr>
            <a:lvl9pPr marL="3657600" indent="-228600" algn="l" rtl="0" fontAlgn="base">
              <a:spcBef>
                <a:spcPct val="20000"/>
              </a:spcBef>
              <a:spcAft>
                <a:spcPct val="0"/>
              </a:spcAft>
              <a:buChar char="»"/>
              <a:defRPr>
                <a:solidFill>
                  <a:schemeClr val="tx1"/>
                </a:solidFill>
                <a:latin typeface="+mn-lt"/>
              </a:defRPr>
            </a:lvl9pPr>
          </a:lstStyle>
          <a:p>
            <a:pPr>
              <a:buFont typeface="Wingdings" panose="05000000000000000000" pitchFamily="2" charset="2"/>
              <a:buChar char="Ø"/>
            </a:pPr>
            <a:r>
              <a:rPr lang="en-US" sz="1200" dirty="0">
                <a:cs typeface="Calibri"/>
              </a:rPr>
              <a:t>Evaluate current vs. future tax brackets to determine “optimum” Roth conversion amount and timing strategy  </a:t>
            </a:r>
            <a:r>
              <a:rPr lang="en-US" dirty="0">
                <a:cs typeface="Calibri"/>
              </a:rPr>
              <a:t>  </a:t>
            </a:r>
          </a:p>
          <a:p>
            <a:pPr>
              <a:buFont typeface="Wingdings" panose="05000000000000000000" pitchFamily="2" charset="2"/>
              <a:buChar char="Ø"/>
            </a:pPr>
            <a:r>
              <a:rPr lang="en-US" sz="1200" dirty="0">
                <a:cs typeface="Calibri"/>
              </a:rPr>
              <a:t>Consider accumulating assets outside of retirement plans – to provide a source of income that is not subject to ordinary income taxes.  Some examples include non-retirement investment accounts, </a:t>
            </a:r>
            <a:r>
              <a:rPr lang="en-US" sz="1200" dirty="0">
                <a:ea typeface="+mn-lt"/>
                <a:cs typeface="+mn-lt"/>
              </a:rPr>
              <a:t>bank savings accounts </a:t>
            </a:r>
            <a:r>
              <a:rPr lang="en-US" sz="1200" dirty="0">
                <a:cs typeface="Calibri"/>
              </a:rPr>
              <a:t>or equity from the sale of a property.</a:t>
            </a:r>
          </a:p>
          <a:p>
            <a:pPr marL="0" indent="0"/>
            <a:endParaRPr lang="en-US" dirty="0">
              <a:cs typeface="Calibri"/>
            </a:endParaRPr>
          </a:p>
          <a:p>
            <a:pPr>
              <a:buFont typeface="Wingdings" panose="05000000000000000000" pitchFamily="2" charset="2"/>
              <a:buChar char="Ø"/>
            </a:pPr>
            <a:endParaRPr lang="en-US" sz="1200" dirty="0">
              <a:cs typeface="Calibri"/>
            </a:endParaRPr>
          </a:p>
          <a:p>
            <a:pPr marL="0" indent="0"/>
            <a:endParaRPr lang="en-US" sz="1300" dirty="0">
              <a:cs typeface="Calibri"/>
            </a:endParaRPr>
          </a:p>
          <a:p>
            <a:pPr marL="0" indent="0" eaLnBrk="1" hangingPunct="1">
              <a:lnSpc>
                <a:spcPct val="100000"/>
              </a:lnSpc>
              <a:spcBef>
                <a:spcPct val="0"/>
              </a:spcBef>
              <a:spcAft>
                <a:spcPct val="0"/>
              </a:spcAft>
            </a:pPr>
            <a:endParaRPr lang="en-US" sz="2800" b="1" kern="0" dirty="0"/>
          </a:p>
        </p:txBody>
      </p:sp>
      <p:pic>
        <p:nvPicPr>
          <p:cNvPr id="8" name="Picture 7">
            <a:extLst>
              <a:ext uri="{FF2B5EF4-FFF2-40B4-BE49-F238E27FC236}">
                <a16:creationId xmlns:a16="http://schemas.microsoft.com/office/drawing/2014/main" id="{6CDACDE0-C879-46F4-8956-CA9419626E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0376" y="6198766"/>
            <a:ext cx="1798171" cy="659234"/>
          </a:xfrm>
          <a:prstGeom prst="rect">
            <a:avLst/>
          </a:prstGeom>
        </p:spPr>
      </p:pic>
      <p:cxnSp>
        <p:nvCxnSpPr>
          <p:cNvPr id="10" name="Straight Connector 9">
            <a:extLst>
              <a:ext uri="{FF2B5EF4-FFF2-40B4-BE49-F238E27FC236}">
                <a16:creationId xmlns:a16="http://schemas.microsoft.com/office/drawing/2014/main" id="{7A9A6D2F-CED7-4E05-A0B6-6B830C42DAE1}"/>
              </a:ext>
            </a:extLst>
          </p:cNvPr>
          <p:cNvCxnSpPr/>
          <p:nvPr/>
        </p:nvCxnSpPr>
        <p:spPr>
          <a:xfrm>
            <a:off x="-6" y="852488"/>
            <a:ext cx="9144006"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A57A09E3-7586-48F5-B39A-73E6DDF02F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861" y="-4901"/>
            <a:ext cx="1187561" cy="852488"/>
          </a:xfrm>
          <a:prstGeom prst="rect">
            <a:avLst/>
          </a:prstGeom>
        </p:spPr>
      </p:pic>
      <p:sp>
        <p:nvSpPr>
          <p:cNvPr id="13" name="Rectangle 12">
            <a:extLst>
              <a:ext uri="{FF2B5EF4-FFF2-40B4-BE49-F238E27FC236}">
                <a16:creationId xmlns:a16="http://schemas.microsoft.com/office/drawing/2014/main" id="{06D7C13F-BD6C-420E-B9D1-C90721F19319}"/>
              </a:ext>
            </a:extLst>
          </p:cNvPr>
          <p:cNvSpPr/>
          <p:nvPr/>
        </p:nvSpPr>
        <p:spPr>
          <a:xfrm>
            <a:off x="66" y="842686"/>
            <a:ext cx="1156598" cy="6015292"/>
          </a:xfrm>
          <a:prstGeom prst="rect">
            <a:avLst/>
          </a:prstGeom>
          <a:solidFill>
            <a:srgbClr val="2142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0329AA6-824B-4242-988B-62A5F28CB7EB}"/>
              </a:ext>
            </a:extLst>
          </p:cNvPr>
          <p:cNvSpPr txBox="1"/>
          <p:nvPr/>
        </p:nvSpPr>
        <p:spPr>
          <a:xfrm>
            <a:off x="1321698" y="3937524"/>
            <a:ext cx="3497460" cy="2923877"/>
          </a:xfrm>
          <a:prstGeom prst="rect">
            <a:avLst/>
          </a:prstGeom>
          <a:noFill/>
        </p:spPr>
        <p:txBody>
          <a:bodyPr wrap="square" rtlCol="0">
            <a:spAutoFit/>
          </a:bodyPr>
          <a:lstStyle/>
          <a:p>
            <a:pPr marL="285750" indent="-285750">
              <a:buFont typeface="Wingdings" panose="05000000000000000000" pitchFamily="2" charset="2"/>
              <a:buChar char="Ø"/>
            </a:pPr>
            <a:r>
              <a:rPr lang="en-US" sz="1200" dirty="0">
                <a:cs typeface="Calibri"/>
              </a:rPr>
              <a:t>Consider performing Roth conversions from traditional, pre-tax retirement accounts during the timeframe between the end of regular employment and the start of pensions, Social Security, and age 72 RMDs.</a:t>
            </a:r>
          </a:p>
          <a:p>
            <a:pPr marL="285750" indent="-285750">
              <a:buFont typeface="Wingdings" panose="05000000000000000000" pitchFamily="2" charset="2"/>
              <a:buChar char="Ø"/>
            </a:pPr>
            <a:endParaRPr lang="en-US" sz="1200" dirty="0">
              <a:cs typeface="Calibri"/>
            </a:endParaRPr>
          </a:p>
          <a:p>
            <a:endParaRPr lang="en-US" sz="1200" dirty="0">
              <a:cs typeface="Calibri"/>
            </a:endParaRPr>
          </a:p>
          <a:p>
            <a:pPr marL="285750" indent="-285750">
              <a:buFont typeface="Wingdings" panose="05000000000000000000" pitchFamily="2" charset="2"/>
              <a:buChar char="Ø"/>
            </a:pPr>
            <a:r>
              <a:rPr lang="en-US" sz="1200" dirty="0">
                <a:cs typeface="Calibri"/>
              </a:rPr>
              <a:t>Delaying Social Security retirement benefits and the pushing back of RMDs to age 72 increase the potential Roth conversion window </a:t>
            </a:r>
          </a:p>
          <a:p>
            <a:endParaRPr lang="en-US" sz="1200" dirty="0">
              <a:cs typeface="Calibri"/>
            </a:endParaRPr>
          </a:p>
          <a:p>
            <a:endParaRPr lang="en-US" sz="1200" dirty="0">
              <a:cs typeface="Calibri"/>
            </a:endParaRPr>
          </a:p>
          <a:p>
            <a:endParaRPr lang="en-US" dirty="0"/>
          </a:p>
        </p:txBody>
      </p:sp>
      <p:pic>
        <p:nvPicPr>
          <p:cNvPr id="3" name="Picture 2">
            <a:extLst>
              <a:ext uri="{FF2B5EF4-FFF2-40B4-BE49-F238E27FC236}">
                <a16:creationId xmlns:a16="http://schemas.microsoft.com/office/drawing/2014/main" id="{30185979-4F7A-4579-937D-A7DE1AF081CB}"/>
              </a:ext>
            </a:extLst>
          </p:cNvPr>
          <p:cNvPicPr>
            <a:picLocks noChangeAspect="1"/>
          </p:cNvPicPr>
          <p:nvPr/>
        </p:nvPicPr>
        <p:blipFill>
          <a:blip r:embed="rId5"/>
          <a:stretch>
            <a:fillRect/>
          </a:stretch>
        </p:blipFill>
        <p:spPr>
          <a:xfrm>
            <a:off x="1669002" y="974338"/>
            <a:ext cx="6862439" cy="2523461"/>
          </a:xfrm>
          <a:prstGeom prst="rect">
            <a:avLst/>
          </a:prstGeom>
        </p:spPr>
      </p:pic>
    </p:spTree>
    <p:extLst>
      <p:ext uri="{BB962C8B-B14F-4D97-AF65-F5344CB8AC3E}">
        <p14:creationId xmlns:p14="http://schemas.microsoft.com/office/powerpoint/2010/main" val="4168283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1198739" y="52388"/>
            <a:ext cx="7869807" cy="703392"/>
          </a:xfrm>
        </p:spPr>
        <p:txBody>
          <a:bodyPr/>
          <a:lstStyle/>
          <a:p>
            <a:pPr algn="ctr" eaLnBrk="1" hangingPunct="1"/>
            <a:r>
              <a:rPr lang="en-US" sz="2800">
                <a:solidFill>
                  <a:srgbClr val="214200"/>
                </a:solidFill>
              </a:rPr>
              <a:t>The SECURE Act </a:t>
            </a:r>
            <a:r>
              <a:rPr lang="en-US">
                <a:solidFill>
                  <a:srgbClr val="214200"/>
                </a:solidFill>
              </a:rPr>
              <a:t>– Roth Conversions</a:t>
            </a:r>
          </a:p>
        </p:txBody>
      </p:sp>
      <p:sp>
        <p:nvSpPr>
          <p:cNvPr id="4" name="Slide Number Placeholder 3"/>
          <p:cNvSpPr>
            <a:spLocks noGrp="1"/>
          </p:cNvSpPr>
          <p:nvPr>
            <p:ph type="sldNum" sz="quarter" idx="10"/>
          </p:nvPr>
        </p:nvSpPr>
        <p:spPr/>
        <p:txBody>
          <a:bodyPr/>
          <a:lstStyle/>
          <a:p>
            <a:pPr>
              <a:defRPr/>
            </a:pPr>
            <a:fld id="{6F13D85F-9AA7-4DB1-A248-9EBB7A53645D}" type="slidenum">
              <a:rPr lang="en-US" smtClean="0"/>
              <a:pPr>
                <a:defRPr/>
              </a:pPr>
              <a:t>22</a:t>
            </a:fld>
            <a:endParaRPr lang="en-US"/>
          </a:p>
        </p:txBody>
      </p:sp>
      <p:sp>
        <p:nvSpPr>
          <p:cNvPr id="9" name="Rectangle 7"/>
          <p:cNvSpPr txBox="1">
            <a:spLocks noChangeArrowheads="1"/>
          </p:cNvSpPr>
          <p:nvPr/>
        </p:nvSpPr>
        <p:spPr>
          <a:xfrm>
            <a:off x="5243647" y="1748557"/>
            <a:ext cx="3789600" cy="2106676"/>
          </a:xfrm>
          <a:prstGeom prst="rect">
            <a:avLst/>
          </a:prstGeom>
        </p:spPr>
        <p:txBody>
          <a:bodyPr/>
          <a:lstStyle>
            <a:lvl1pPr marL="342900" indent="-342900" algn="l" rtl="0" eaLnBrk="0" fontAlgn="base" hangingPunct="0">
              <a:lnSpc>
                <a:spcPct val="110000"/>
              </a:lnSpc>
              <a:spcBef>
                <a:spcPct val="45000"/>
              </a:spcBef>
              <a:spcAft>
                <a:spcPct val="45000"/>
              </a:spcAft>
              <a:defRPr sz="1400">
                <a:solidFill>
                  <a:schemeClr val="tx1"/>
                </a:solidFill>
                <a:latin typeface="+mn-lt"/>
                <a:ea typeface="+mn-ea"/>
                <a:cs typeface="+mn-cs"/>
              </a:defRPr>
            </a:lvl1pPr>
            <a:lvl2pPr marL="457200" indent="-228600" algn="l" rtl="0" eaLnBrk="0" fontAlgn="base" hangingPunct="0">
              <a:lnSpc>
                <a:spcPct val="110000"/>
              </a:lnSpc>
              <a:spcBef>
                <a:spcPct val="45000"/>
              </a:spcBef>
              <a:spcAft>
                <a:spcPct val="0"/>
              </a:spcAft>
              <a:buClr>
                <a:srgbClr val="336600"/>
              </a:buClr>
              <a:buChar char="•"/>
              <a:defRPr sz="1400">
                <a:solidFill>
                  <a:schemeClr val="tx1"/>
                </a:solidFill>
                <a:latin typeface="+mn-lt"/>
              </a:defRPr>
            </a:lvl2pPr>
            <a:lvl3pPr marL="914400" indent="-228600" algn="l" rtl="0" eaLnBrk="0" fontAlgn="base" hangingPunct="0">
              <a:lnSpc>
                <a:spcPct val="110000"/>
              </a:lnSpc>
              <a:spcBef>
                <a:spcPct val="45000"/>
              </a:spcBef>
              <a:spcAft>
                <a:spcPct val="0"/>
              </a:spcAft>
              <a:buClr>
                <a:srgbClr val="336600"/>
              </a:buClr>
              <a:buChar char="–"/>
              <a:defRPr sz="1400">
                <a:solidFill>
                  <a:schemeClr val="tx1"/>
                </a:solidFill>
                <a:latin typeface="+mn-lt"/>
              </a:defRPr>
            </a:lvl3pPr>
            <a:lvl4pPr marL="1371600" indent="-228600" algn="l" rtl="0" eaLnBrk="0" fontAlgn="base" hangingPunct="0">
              <a:lnSpc>
                <a:spcPct val="110000"/>
              </a:lnSpc>
              <a:spcBef>
                <a:spcPct val="45000"/>
              </a:spcBef>
              <a:spcAft>
                <a:spcPct val="0"/>
              </a:spcAft>
              <a:buClr>
                <a:srgbClr val="336600"/>
              </a:buClr>
              <a:buChar char="»"/>
              <a:defRPr sz="1400">
                <a:solidFill>
                  <a:schemeClr val="tx1"/>
                </a:solidFill>
                <a:latin typeface="+mn-lt"/>
              </a:defRPr>
            </a:lvl4pPr>
            <a:lvl5pPr marL="1828800" indent="-228600" algn="l" rtl="0" eaLnBrk="0" fontAlgn="base" hangingPunct="0">
              <a:spcBef>
                <a:spcPct val="20000"/>
              </a:spcBef>
              <a:spcAft>
                <a:spcPct val="0"/>
              </a:spcAft>
              <a:buChar char="»"/>
              <a:defRPr>
                <a:solidFill>
                  <a:schemeClr val="tx1"/>
                </a:solidFill>
                <a:latin typeface="+mn-lt"/>
              </a:defRPr>
            </a:lvl5pPr>
            <a:lvl6pPr marL="2286000" indent="-228600" algn="l" rtl="0" fontAlgn="base">
              <a:spcBef>
                <a:spcPct val="20000"/>
              </a:spcBef>
              <a:spcAft>
                <a:spcPct val="0"/>
              </a:spcAft>
              <a:buChar char="»"/>
              <a:defRPr>
                <a:solidFill>
                  <a:schemeClr val="tx1"/>
                </a:solidFill>
                <a:latin typeface="+mn-lt"/>
              </a:defRPr>
            </a:lvl6pPr>
            <a:lvl7pPr marL="2743200" indent="-228600" algn="l" rtl="0" fontAlgn="base">
              <a:spcBef>
                <a:spcPct val="20000"/>
              </a:spcBef>
              <a:spcAft>
                <a:spcPct val="0"/>
              </a:spcAft>
              <a:buChar char="»"/>
              <a:defRPr>
                <a:solidFill>
                  <a:schemeClr val="tx1"/>
                </a:solidFill>
                <a:latin typeface="+mn-lt"/>
              </a:defRPr>
            </a:lvl7pPr>
            <a:lvl8pPr marL="3200400" indent="-228600" algn="l" rtl="0" fontAlgn="base">
              <a:spcBef>
                <a:spcPct val="20000"/>
              </a:spcBef>
              <a:spcAft>
                <a:spcPct val="0"/>
              </a:spcAft>
              <a:buChar char="»"/>
              <a:defRPr>
                <a:solidFill>
                  <a:schemeClr val="tx1"/>
                </a:solidFill>
                <a:latin typeface="+mn-lt"/>
              </a:defRPr>
            </a:lvl8pPr>
            <a:lvl9pPr marL="3657600" indent="-228600" algn="l" rtl="0" fontAlgn="base">
              <a:spcBef>
                <a:spcPct val="20000"/>
              </a:spcBef>
              <a:spcAft>
                <a:spcPct val="0"/>
              </a:spcAft>
              <a:buChar char="»"/>
              <a:defRPr>
                <a:solidFill>
                  <a:schemeClr val="tx1"/>
                </a:solidFill>
                <a:latin typeface="+mn-lt"/>
              </a:defRPr>
            </a:lvl9pPr>
          </a:lstStyle>
          <a:p>
            <a:pPr marL="0" indent="0"/>
            <a:endParaRPr lang="en-US" sz="1300">
              <a:cs typeface="Calibri"/>
            </a:endParaRPr>
          </a:p>
          <a:p>
            <a:pPr marL="0" indent="0" eaLnBrk="1" hangingPunct="1">
              <a:lnSpc>
                <a:spcPct val="100000"/>
              </a:lnSpc>
              <a:spcBef>
                <a:spcPct val="0"/>
              </a:spcBef>
              <a:spcAft>
                <a:spcPct val="0"/>
              </a:spcAft>
            </a:pPr>
            <a:endParaRPr lang="en-US" sz="2800" b="1" kern="0"/>
          </a:p>
        </p:txBody>
      </p:sp>
      <p:pic>
        <p:nvPicPr>
          <p:cNvPr id="8" name="Picture 7">
            <a:extLst>
              <a:ext uri="{FF2B5EF4-FFF2-40B4-BE49-F238E27FC236}">
                <a16:creationId xmlns:a16="http://schemas.microsoft.com/office/drawing/2014/main" id="{6CDACDE0-C879-46F4-8956-CA9419626E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0376" y="6198766"/>
            <a:ext cx="1798171" cy="659234"/>
          </a:xfrm>
          <a:prstGeom prst="rect">
            <a:avLst/>
          </a:prstGeom>
        </p:spPr>
      </p:pic>
      <p:cxnSp>
        <p:nvCxnSpPr>
          <p:cNvPr id="10" name="Straight Connector 9">
            <a:extLst>
              <a:ext uri="{FF2B5EF4-FFF2-40B4-BE49-F238E27FC236}">
                <a16:creationId xmlns:a16="http://schemas.microsoft.com/office/drawing/2014/main" id="{7A9A6D2F-CED7-4E05-A0B6-6B830C42DAE1}"/>
              </a:ext>
            </a:extLst>
          </p:cNvPr>
          <p:cNvCxnSpPr/>
          <p:nvPr/>
        </p:nvCxnSpPr>
        <p:spPr>
          <a:xfrm>
            <a:off x="-20849" y="702833"/>
            <a:ext cx="9144006"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A57A09E3-7586-48F5-B39A-73E6DDF02F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 y="0"/>
            <a:ext cx="1156671" cy="875741"/>
          </a:xfrm>
          <a:prstGeom prst="rect">
            <a:avLst/>
          </a:prstGeom>
        </p:spPr>
      </p:pic>
      <p:sp>
        <p:nvSpPr>
          <p:cNvPr id="13" name="Rectangle 12">
            <a:extLst>
              <a:ext uri="{FF2B5EF4-FFF2-40B4-BE49-F238E27FC236}">
                <a16:creationId xmlns:a16="http://schemas.microsoft.com/office/drawing/2014/main" id="{06D7C13F-BD6C-420E-B9D1-C90721F19319}"/>
              </a:ext>
            </a:extLst>
          </p:cNvPr>
          <p:cNvSpPr/>
          <p:nvPr/>
        </p:nvSpPr>
        <p:spPr>
          <a:xfrm>
            <a:off x="66" y="842686"/>
            <a:ext cx="1156598" cy="6015292"/>
          </a:xfrm>
          <a:prstGeom prst="rect">
            <a:avLst/>
          </a:prstGeom>
          <a:solidFill>
            <a:srgbClr val="2142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233BE9E-74D5-48BD-A7C0-DC2A209124F5}"/>
              </a:ext>
            </a:extLst>
          </p:cNvPr>
          <p:cNvSpPr txBox="1"/>
          <p:nvPr/>
        </p:nvSpPr>
        <p:spPr>
          <a:xfrm>
            <a:off x="1837916" y="875741"/>
            <a:ext cx="2867025" cy="1384995"/>
          </a:xfrm>
          <a:prstGeom prst="rect">
            <a:avLst/>
          </a:prstGeom>
          <a:noFill/>
        </p:spPr>
        <p:txBody>
          <a:bodyPr wrap="square" rtlCol="0">
            <a:spAutoFit/>
          </a:bodyPr>
          <a:lstStyle/>
          <a:p>
            <a:pPr marL="285750" indent="-285750">
              <a:buFont typeface="Wingdings" panose="05000000000000000000" pitchFamily="2" charset="2"/>
              <a:buChar char="Ø"/>
            </a:pPr>
            <a:r>
              <a:rPr lang="en-US" sz="1400"/>
              <a:t>10-Year analysis period</a:t>
            </a:r>
          </a:p>
          <a:p>
            <a:pPr marL="285750" indent="-285750">
              <a:buFont typeface="Wingdings" panose="05000000000000000000" pitchFamily="2" charset="2"/>
              <a:buChar char="Ø"/>
            </a:pPr>
            <a:r>
              <a:rPr lang="en-US" sz="1400"/>
              <a:t>7% rate of return </a:t>
            </a:r>
          </a:p>
          <a:p>
            <a:pPr marL="285750" indent="-285750">
              <a:buFont typeface="Wingdings" panose="05000000000000000000" pitchFamily="2" charset="2"/>
              <a:buChar char="Ø"/>
            </a:pPr>
            <a:r>
              <a:rPr lang="en-US" sz="1400"/>
              <a:t>Tax paid from retirement account </a:t>
            </a:r>
          </a:p>
          <a:p>
            <a:pPr marL="285750" indent="-285750">
              <a:buFont typeface="Wingdings" panose="05000000000000000000" pitchFamily="2" charset="2"/>
              <a:buChar char="Ø"/>
            </a:pPr>
            <a:r>
              <a:rPr lang="en-US" sz="1400"/>
              <a:t>RMDs do not start within period</a:t>
            </a:r>
          </a:p>
        </p:txBody>
      </p:sp>
      <p:pic>
        <p:nvPicPr>
          <p:cNvPr id="7" name="Picture 6">
            <a:extLst>
              <a:ext uri="{FF2B5EF4-FFF2-40B4-BE49-F238E27FC236}">
                <a16:creationId xmlns:a16="http://schemas.microsoft.com/office/drawing/2014/main" id="{881D8C98-6CC8-49C0-AF89-DD884D871B03}"/>
              </a:ext>
            </a:extLst>
          </p:cNvPr>
          <p:cNvPicPr>
            <a:picLocks noChangeAspect="1"/>
          </p:cNvPicPr>
          <p:nvPr/>
        </p:nvPicPr>
        <p:blipFill>
          <a:blip r:embed="rId5"/>
          <a:stretch>
            <a:fillRect/>
          </a:stretch>
        </p:blipFill>
        <p:spPr>
          <a:xfrm>
            <a:off x="1198740" y="2613720"/>
            <a:ext cx="3879510" cy="3480571"/>
          </a:xfrm>
          <a:prstGeom prst="rect">
            <a:avLst/>
          </a:prstGeom>
        </p:spPr>
      </p:pic>
      <p:sp>
        <p:nvSpPr>
          <p:cNvPr id="11" name="TextBox 10">
            <a:extLst>
              <a:ext uri="{FF2B5EF4-FFF2-40B4-BE49-F238E27FC236}">
                <a16:creationId xmlns:a16="http://schemas.microsoft.com/office/drawing/2014/main" id="{C4C7D03C-9B09-43EF-84D1-21B4888F8FC3}"/>
              </a:ext>
            </a:extLst>
          </p:cNvPr>
          <p:cNvSpPr txBox="1"/>
          <p:nvPr/>
        </p:nvSpPr>
        <p:spPr>
          <a:xfrm>
            <a:off x="5887327" y="820395"/>
            <a:ext cx="3190875" cy="1600438"/>
          </a:xfrm>
          <a:prstGeom prst="rect">
            <a:avLst/>
          </a:prstGeom>
          <a:noFill/>
        </p:spPr>
        <p:txBody>
          <a:bodyPr wrap="square" rtlCol="0">
            <a:spAutoFit/>
          </a:bodyPr>
          <a:lstStyle/>
          <a:p>
            <a:pPr marL="285750" indent="-285750">
              <a:buFont typeface="Wingdings" panose="05000000000000000000" pitchFamily="2" charset="2"/>
              <a:buChar char="Ø"/>
            </a:pPr>
            <a:r>
              <a:rPr lang="en-US" sz="1400" dirty="0"/>
              <a:t>10-Year analysis period </a:t>
            </a:r>
          </a:p>
          <a:p>
            <a:pPr marL="285750" indent="-285750">
              <a:buFont typeface="Wingdings" panose="05000000000000000000" pitchFamily="2" charset="2"/>
              <a:buChar char="Ø"/>
            </a:pPr>
            <a:r>
              <a:rPr lang="en-US" sz="1400" dirty="0"/>
              <a:t>7% rate of return </a:t>
            </a:r>
          </a:p>
          <a:p>
            <a:pPr marL="285750" indent="-285750">
              <a:buFont typeface="Wingdings" panose="05000000000000000000" pitchFamily="2" charset="2"/>
              <a:buChar char="Ø"/>
            </a:pPr>
            <a:r>
              <a:rPr lang="en-US" sz="1400" dirty="0"/>
              <a:t>Tax paid from retirement account</a:t>
            </a:r>
          </a:p>
          <a:p>
            <a:pPr marL="285750" indent="-285750">
              <a:buFont typeface="Wingdings" panose="05000000000000000000" pitchFamily="2" charset="2"/>
              <a:buChar char="Ø"/>
            </a:pPr>
            <a:r>
              <a:rPr lang="en-US" sz="1400" dirty="0"/>
              <a:t>RMDs do not start within period</a:t>
            </a:r>
          </a:p>
          <a:p>
            <a:pPr marL="285750" indent="-285750">
              <a:buFont typeface="Wingdings" panose="05000000000000000000" pitchFamily="2" charset="2"/>
              <a:buChar char="Ø"/>
            </a:pPr>
            <a:r>
              <a:rPr lang="en-US" sz="1400" dirty="0">
                <a:solidFill>
                  <a:srgbClr val="C00000"/>
                </a:solidFill>
                <a:highlight>
                  <a:srgbClr val="FFFF00"/>
                </a:highlight>
              </a:rPr>
              <a:t>Sunset tax rates (1/1/2026)</a:t>
            </a:r>
          </a:p>
        </p:txBody>
      </p:sp>
      <p:pic>
        <p:nvPicPr>
          <p:cNvPr id="16" name="Picture 15">
            <a:extLst>
              <a:ext uri="{FF2B5EF4-FFF2-40B4-BE49-F238E27FC236}">
                <a16:creationId xmlns:a16="http://schemas.microsoft.com/office/drawing/2014/main" id="{7332D432-9484-4147-9DEF-7898EBFA288D}"/>
              </a:ext>
            </a:extLst>
          </p:cNvPr>
          <p:cNvPicPr>
            <a:picLocks noChangeAspect="1"/>
          </p:cNvPicPr>
          <p:nvPr/>
        </p:nvPicPr>
        <p:blipFill>
          <a:blip r:embed="rId6"/>
          <a:stretch>
            <a:fillRect/>
          </a:stretch>
        </p:blipFill>
        <p:spPr>
          <a:xfrm>
            <a:off x="5120327" y="2511277"/>
            <a:ext cx="4002830" cy="3687490"/>
          </a:xfrm>
          <a:prstGeom prst="rect">
            <a:avLst/>
          </a:prstGeom>
        </p:spPr>
      </p:pic>
      <p:sp>
        <p:nvSpPr>
          <p:cNvPr id="17" name="TextBox 16">
            <a:extLst>
              <a:ext uri="{FF2B5EF4-FFF2-40B4-BE49-F238E27FC236}">
                <a16:creationId xmlns:a16="http://schemas.microsoft.com/office/drawing/2014/main" id="{BE51EDB7-DF62-498D-BF64-6E383B6D89A5}"/>
              </a:ext>
            </a:extLst>
          </p:cNvPr>
          <p:cNvSpPr txBox="1"/>
          <p:nvPr/>
        </p:nvSpPr>
        <p:spPr>
          <a:xfrm>
            <a:off x="1361872" y="6094291"/>
            <a:ext cx="4688732" cy="984885"/>
          </a:xfrm>
          <a:prstGeom prst="rect">
            <a:avLst/>
          </a:prstGeom>
          <a:noFill/>
        </p:spPr>
        <p:txBody>
          <a:bodyPr wrap="square" rtlCol="0">
            <a:spAutoFit/>
          </a:bodyPr>
          <a:lstStyle/>
          <a:p>
            <a:r>
              <a:rPr lang="en-US" sz="1400" b="1" dirty="0"/>
              <a:t>**A positive factor indicates an effective conversion, whereas a negative factor indicates an ineffective conversion</a:t>
            </a:r>
          </a:p>
          <a:p>
            <a:endParaRPr lang="en-US" dirty="0"/>
          </a:p>
        </p:txBody>
      </p:sp>
      <p:sp>
        <p:nvSpPr>
          <p:cNvPr id="3" name="TextBox 2">
            <a:extLst>
              <a:ext uri="{FF2B5EF4-FFF2-40B4-BE49-F238E27FC236}">
                <a16:creationId xmlns:a16="http://schemas.microsoft.com/office/drawing/2014/main" id="{F126C1E7-E890-4E55-B59D-84F934D55ED4}"/>
              </a:ext>
            </a:extLst>
          </p:cNvPr>
          <p:cNvSpPr txBox="1"/>
          <p:nvPr/>
        </p:nvSpPr>
        <p:spPr>
          <a:xfrm>
            <a:off x="5461260" y="6407120"/>
            <a:ext cx="1589103" cy="400110"/>
          </a:xfrm>
          <a:prstGeom prst="rect">
            <a:avLst/>
          </a:prstGeom>
          <a:noFill/>
        </p:spPr>
        <p:txBody>
          <a:bodyPr wrap="square" rtlCol="0">
            <a:spAutoFit/>
          </a:bodyPr>
          <a:lstStyle/>
          <a:p>
            <a:pPr algn="ctr"/>
            <a:r>
              <a:rPr lang="en-US" sz="1000" dirty="0"/>
              <a:t>Source: Keebler &amp; Associates, LLP</a:t>
            </a:r>
          </a:p>
        </p:txBody>
      </p:sp>
    </p:spTree>
    <p:extLst>
      <p:ext uri="{BB962C8B-B14F-4D97-AF65-F5344CB8AC3E}">
        <p14:creationId xmlns:p14="http://schemas.microsoft.com/office/powerpoint/2010/main" val="844179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1198739" y="52388"/>
            <a:ext cx="7869807" cy="703392"/>
          </a:xfrm>
        </p:spPr>
        <p:txBody>
          <a:bodyPr/>
          <a:lstStyle/>
          <a:p>
            <a:pPr algn="ctr" eaLnBrk="1" hangingPunct="1"/>
            <a:r>
              <a:rPr lang="en-US" sz="2800" dirty="0">
                <a:solidFill>
                  <a:srgbClr val="214200"/>
                </a:solidFill>
              </a:rPr>
              <a:t>The SECURE Act </a:t>
            </a:r>
            <a:r>
              <a:rPr lang="en-US" dirty="0">
                <a:solidFill>
                  <a:srgbClr val="214200"/>
                </a:solidFill>
              </a:rPr>
              <a:t>– Other Key Tax Provisions</a:t>
            </a:r>
          </a:p>
        </p:txBody>
      </p:sp>
      <p:sp>
        <p:nvSpPr>
          <p:cNvPr id="4" name="Slide Number Placeholder 3"/>
          <p:cNvSpPr>
            <a:spLocks noGrp="1"/>
          </p:cNvSpPr>
          <p:nvPr>
            <p:ph type="sldNum" sz="quarter" idx="10"/>
          </p:nvPr>
        </p:nvSpPr>
        <p:spPr/>
        <p:txBody>
          <a:bodyPr/>
          <a:lstStyle/>
          <a:p>
            <a:pPr>
              <a:defRPr/>
            </a:pPr>
            <a:fld id="{6F13D85F-9AA7-4DB1-A248-9EBB7A53645D}" type="slidenum">
              <a:rPr lang="en-US" smtClean="0"/>
              <a:pPr>
                <a:defRPr/>
              </a:pPr>
              <a:t>23</a:t>
            </a:fld>
            <a:endParaRPr lang="en-US"/>
          </a:p>
        </p:txBody>
      </p:sp>
      <p:sp>
        <p:nvSpPr>
          <p:cNvPr id="9" name="Rectangle 7"/>
          <p:cNvSpPr txBox="1">
            <a:spLocks noChangeArrowheads="1"/>
          </p:cNvSpPr>
          <p:nvPr/>
        </p:nvSpPr>
        <p:spPr>
          <a:xfrm>
            <a:off x="5243647" y="1748557"/>
            <a:ext cx="3789600" cy="2106676"/>
          </a:xfrm>
          <a:prstGeom prst="rect">
            <a:avLst/>
          </a:prstGeom>
        </p:spPr>
        <p:txBody>
          <a:bodyPr/>
          <a:lstStyle>
            <a:lvl1pPr marL="342900" indent="-342900" algn="l" rtl="0" eaLnBrk="0" fontAlgn="base" hangingPunct="0">
              <a:lnSpc>
                <a:spcPct val="110000"/>
              </a:lnSpc>
              <a:spcBef>
                <a:spcPct val="45000"/>
              </a:spcBef>
              <a:spcAft>
                <a:spcPct val="45000"/>
              </a:spcAft>
              <a:defRPr sz="1400">
                <a:solidFill>
                  <a:schemeClr val="tx1"/>
                </a:solidFill>
                <a:latin typeface="+mn-lt"/>
                <a:ea typeface="+mn-ea"/>
                <a:cs typeface="+mn-cs"/>
              </a:defRPr>
            </a:lvl1pPr>
            <a:lvl2pPr marL="457200" indent="-228600" algn="l" rtl="0" eaLnBrk="0" fontAlgn="base" hangingPunct="0">
              <a:lnSpc>
                <a:spcPct val="110000"/>
              </a:lnSpc>
              <a:spcBef>
                <a:spcPct val="45000"/>
              </a:spcBef>
              <a:spcAft>
                <a:spcPct val="0"/>
              </a:spcAft>
              <a:buClr>
                <a:srgbClr val="336600"/>
              </a:buClr>
              <a:buChar char="•"/>
              <a:defRPr sz="1400">
                <a:solidFill>
                  <a:schemeClr val="tx1"/>
                </a:solidFill>
                <a:latin typeface="+mn-lt"/>
              </a:defRPr>
            </a:lvl2pPr>
            <a:lvl3pPr marL="914400" indent="-228600" algn="l" rtl="0" eaLnBrk="0" fontAlgn="base" hangingPunct="0">
              <a:lnSpc>
                <a:spcPct val="110000"/>
              </a:lnSpc>
              <a:spcBef>
                <a:spcPct val="45000"/>
              </a:spcBef>
              <a:spcAft>
                <a:spcPct val="0"/>
              </a:spcAft>
              <a:buClr>
                <a:srgbClr val="336600"/>
              </a:buClr>
              <a:buChar char="–"/>
              <a:defRPr sz="1400">
                <a:solidFill>
                  <a:schemeClr val="tx1"/>
                </a:solidFill>
                <a:latin typeface="+mn-lt"/>
              </a:defRPr>
            </a:lvl3pPr>
            <a:lvl4pPr marL="1371600" indent="-228600" algn="l" rtl="0" eaLnBrk="0" fontAlgn="base" hangingPunct="0">
              <a:lnSpc>
                <a:spcPct val="110000"/>
              </a:lnSpc>
              <a:spcBef>
                <a:spcPct val="45000"/>
              </a:spcBef>
              <a:spcAft>
                <a:spcPct val="0"/>
              </a:spcAft>
              <a:buClr>
                <a:srgbClr val="336600"/>
              </a:buClr>
              <a:buChar char="»"/>
              <a:defRPr sz="1400">
                <a:solidFill>
                  <a:schemeClr val="tx1"/>
                </a:solidFill>
                <a:latin typeface="+mn-lt"/>
              </a:defRPr>
            </a:lvl4pPr>
            <a:lvl5pPr marL="1828800" indent="-228600" algn="l" rtl="0" eaLnBrk="0" fontAlgn="base" hangingPunct="0">
              <a:spcBef>
                <a:spcPct val="20000"/>
              </a:spcBef>
              <a:spcAft>
                <a:spcPct val="0"/>
              </a:spcAft>
              <a:buChar char="»"/>
              <a:defRPr>
                <a:solidFill>
                  <a:schemeClr val="tx1"/>
                </a:solidFill>
                <a:latin typeface="+mn-lt"/>
              </a:defRPr>
            </a:lvl5pPr>
            <a:lvl6pPr marL="2286000" indent="-228600" algn="l" rtl="0" fontAlgn="base">
              <a:spcBef>
                <a:spcPct val="20000"/>
              </a:spcBef>
              <a:spcAft>
                <a:spcPct val="0"/>
              </a:spcAft>
              <a:buChar char="»"/>
              <a:defRPr>
                <a:solidFill>
                  <a:schemeClr val="tx1"/>
                </a:solidFill>
                <a:latin typeface="+mn-lt"/>
              </a:defRPr>
            </a:lvl6pPr>
            <a:lvl7pPr marL="2743200" indent="-228600" algn="l" rtl="0" fontAlgn="base">
              <a:spcBef>
                <a:spcPct val="20000"/>
              </a:spcBef>
              <a:spcAft>
                <a:spcPct val="0"/>
              </a:spcAft>
              <a:buChar char="»"/>
              <a:defRPr>
                <a:solidFill>
                  <a:schemeClr val="tx1"/>
                </a:solidFill>
                <a:latin typeface="+mn-lt"/>
              </a:defRPr>
            </a:lvl7pPr>
            <a:lvl8pPr marL="3200400" indent="-228600" algn="l" rtl="0" fontAlgn="base">
              <a:spcBef>
                <a:spcPct val="20000"/>
              </a:spcBef>
              <a:spcAft>
                <a:spcPct val="0"/>
              </a:spcAft>
              <a:buChar char="»"/>
              <a:defRPr>
                <a:solidFill>
                  <a:schemeClr val="tx1"/>
                </a:solidFill>
                <a:latin typeface="+mn-lt"/>
              </a:defRPr>
            </a:lvl8pPr>
            <a:lvl9pPr marL="3657600" indent="-228600" algn="l" rtl="0" fontAlgn="base">
              <a:spcBef>
                <a:spcPct val="20000"/>
              </a:spcBef>
              <a:spcAft>
                <a:spcPct val="0"/>
              </a:spcAft>
              <a:buChar char="»"/>
              <a:defRPr>
                <a:solidFill>
                  <a:schemeClr val="tx1"/>
                </a:solidFill>
                <a:latin typeface="+mn-lt"/>
              </a:defRPr>
            </a:lvl9pPr>
          </a:lstStyle>
          <a:p>
            <a:pPr marL="0" indent="0"/>
            <a:endParaRPr lang="en-US" sz="1300">
              <a:cs typeface="Calibri"/>
            </a:endParaRPr>
          </a:p>
          <a:p>
            <a:pPr marL="0" indent="0" eaLnBrk="1" hangingPunct="1">
              <a:lnSpc>
                <a:spcPct val="100000"/>
              </a:lnSpc>
              <a:spcBef>
                <a:spcPct val="0"/>
              </a:spcBef>
              <a:spcAft>
                <a:spcPct val="0"/>
              </a:spcAft>
            </a:pPr>
            <a:endParaRPr lang="en-US" sz="2800" b="1" kern="0"/>
          </a:p>
        </p:txBody>
      </p:sp>
      <p:pic>
        <p:nvPicPr>
          <p:cNvPr id="8" name="Picture 7">
            <a:extLst>
              <a:ext uri="{FF2B5EF4-FFF2-40B4-BE49-F238E27FC236}">
                <a16:creationId xmlns:a16="http://schemas.microsoft.com/office/drawing/2014/main" id="{6CDACDE0-C879-46F4-8956-CA9419626E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0376" y="6198766"/>
            <a:ext cx="1798171" cy="659234"/>
          </a:xfrm>
          <a:prstGeom prst="rect">
            <a:avLst/>
          </a:prstGeom>
        </p:spPr>
      </p:pic>
      <p:cxnSp>
        <p:nvCxnSpPr>
          <p:cNvPr id="10" name="Straight Connector 9">
            <a:extLst>
              <a:ext uri="{FF2B5EF4-FFF2-40B4-BE49-F238E27FC236}">
                <a16:creationId xmlns:a16="http://schemas.microsoft.com/office/drawing/2014/main" id="{7A9A6D2F-CED7-4E05-A0B6-6B830C42DAE1}"/>
              </a:ext>
            </a:extLst>
          </p:cNvPr>
          <p:cNvCxnSpPr/>
          <p:nvPr/>
        </p:nvCxnSpPr>
        <p:spPr>
          <a:xfrm>
            <a:off x="-6" y="852488"/>
            <a:ext cx="9144006"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A57A09E3-7586-48F5-B39A-73E6DDF02F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 y="0"/>
            <a:ext cx="1156671" cy="852488"/>
          </a:xfrm>
          <a:prstGeom prst="rect">
            <a:avLst/>
          </a:prstGeom>
        </p:spPr>
      </p:pic>
      <p:sp>
        <p:nvSpPr>
          <p:cNvPr id="13" name="Rectangle 12">
            <a:extLst>
              <a:ext uri="{FF2B5EF4-FFF2-40B4-BE49-F238E27FC236}">
                <a16:creationId xmlns:a16="http://schemas.microsoft.com/office/drawing/2014/main" id="{06D7C13F-BD6C-420E-B9D1-C90721F19319}"/>
              </a:ext>
            </a:extLst>
          </p:cNvPr>
          <p:cNvSpPr/>
          <p:nvPr/>
        </p:nvSpPr>
        <p:spPr>
          <a:xfrm>
            <a:off x="66" y="842686"/>
            <a:ext cx="1156598" cy="6015292"/>
          </a:xfrm>
          <a:prstGeom prst="rect">
            <a:avLst/>
          </a:prstGeom>
          <a:solidFill>
            <a:srgbClr val="2142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2327071-FF06-4E87-8688-1BAA8F194913}"/>
              </a:ext>
            </a:extLst>
          </p:cNvPr>
          <p:cNvPicPr>
            <a:picLocks noChangeAspect="1"/>
          </p:cNvPicPr>
          <p:nvPr/>
        </p:nvPicPr>
        <p:blipFill>
          <a:blip r:embed="rId5"/>
          <a:stretch>
            <a:fillRect/>
          </a:stretch>
        </p:blipFill>
        <p:spPr>
          <a:xfrm>
            <a:off x="4953879" y="2404699"/>
            <a:ext cx="4190121" cy="2405050"/>
          </a:xfrm>
          <a:prstGeom prst="rect">
            <a:avLst/>
          </a:prstGeom>
        </p:spPr>
      </p:pic>
      <p:sp>
        <p:nvSpPr>
          <p:cNvPr id="7" name="TextBox 6">
            <a:extLst>
              <a:ext uri="{FF2B5EF4-FFF2-40B4-BE49-F238E27FC236}">
                <a16:creationId xmlns:a16="http://schemas.microsoft.com/office/drawing/2014/main" id="{CE82329C-5544-4DC6-88B3-7DC7C67F7734}"/>
              </a:ext>
            </a:extLst>
          </p:cNvPr>
          <p:cNvSpPr txBox="1"/>
          <p:nvPr/>
        </p:nvSpPr>
        <p:spPr>
          <a:xfrm>
            <a:off x="1357135" y="949197"/>
            <a:ext cx="3564842" cy="5847755"/>
          </a:xfrm>
          <a:prstGeom prst="rect">
            <a:avLst/>
          </a:prstGeom>
          <a:noFill/>
        </p:spPr>
        <p:txBody>
          <a:bodyPr wrap="square" rtlCol="0">
            <a:spAutoFit/>
          </a:bodyPr>
          <a:lstStyle/>
          <a:p>
            <a:pPr algn="ctr"/>
            <a:r>
              <a:rPr lang="en-US" sz="1400" b="1"/>
              <a:t>Extended tax provisions through 12/31/2020</a:t>
            </a:r>
          </a:p>
          <a:p>
            <a:pPr algn="ctr"/>
            <a:endParaRPr lang="en-US" sz="1400"/>
          </a:p>
          <a:p>
            <a:pPr marL="285750" lvl="0" indent="-285750">
              <a:buFont typeface="Wingdings" panose="05000000000000000000" pitchFamily="2" charset="2"/>
              <a:buChar char="Ø"/>
            </a:pPr>
            <a:r>
              <a:rPr lang="en-US" sz="1200"/>
              <a:t>Sec 108(a)(1)(E), which excludes from gross income the discharge of qualified principal residence indebtedness income.  Provision expired 12/31/17 and has been extended retroactively</a:t>
            </a:r>
          </a:p>
          <a:p>
            <a:pPr lvl="0"/>
            <a:endParaRPr lang="en-US" sz="1200"/>
          </a:p>
          <a:p>
            <a:pPr marL="285750" lvl="0" indent="-285750">
              <a:buFont typeface="Wingdings" panose="05000000000000000000" pitchFamily="2" charset="2"/>
              <a:buChar char="Ø"/>
            </a:pPr>
            <a:r>
              <a:rPr lang="en-US" sz="1200"/>
              <a:t>Sec 163(h)(3) treatment of mortgage insurance premiums as qualified residence interest. Provision expired 12/31/17 and has been extended retroactively.</a:t>
            </a:r>
          </a:p>
          <a:p>
            <a:pPr lvl="0"/>
            <a:endParaRPr lang="en-US" sz="1200"/>
          </a:p>
          <a:p>
            <a:pPr marL="285750" lvl="0" indent="-285750">
              <a:buFont typeface="Wingdings" panose="05000000000000000000" pitchFamily="2" charset="2"/>
              <a:buChar char="Ø"/>
            </a:pPr>
            <a:r>
              <a:rPr lang="en-US" sz="1200"/>
              <a:t>7.5% (instead of 10%) AGI floor for medical expense deductions in Sec 213(f).</a:t>
            </a:r>
          </a:p>
          <a:p>
            <a:pPr lvl="0"/>
            <a:endParaRPr lang="en-US" sz="1200"/>
          </a:p>
          <a:p>
            <a:pPr marL="285750" lvl="0" indent="-285750">
              <a:buFont typeface="Wingdings" panose="05000000000000000000" pitchFamily="2" charset="2"/>
              <a:buChar char="Ø"/>
            </a:pPr>
            <a:r>
              <a:rPr lang="en-US" sz="1200"/>
              <a:t>Sec 222, which provides an above-the-line deduction for qualified tuition and related expenses.</a:t>
            </a:r>
          </a:p>
          <a:p>
            <a:pPr lvl="0"/>
            <a:endParaRPr lang="en-US" sz="1200"/>
          </a:p>
          <a:p>
            <a:pPr marL="285750" lvl="0" indent="-285750">
              <a:buFont typeface="Wingdings" panose="05000000000000000000" pitchFamily="2" charset="2"/>
              <a:buChar char="Ø"/>
            </a:pPr>
            <a:r>
              <a:rPr lang="en-US" sz="1200"/>
              <a:t>Sec 25C(g)(2) tax credits for nonbusiness energy property</a:t>
            </a:r>
          </a:p>
          <a:p>
            <a:pPr lvl="0"/>
            <a:endParaRPr lang="en-US" sz="1200"/>
          </a:p>
          <a:p>
            <a:pPr marL="285750" lvl="0" indent="-285750">
              <a:buFont typeface="Wingdings" panose="05000000000000000000" pitchFamily="2" charset="2"/>
              <a:buChar char="Ø"/>
            </a:pPr>
            <a:r>
              <a:rPr lang="en-US" sz="1200"/>
              <a:t>3-year recovery period for racehorses (if age is under 2)</a:t>
            </a:r>
          </a:p>
          <a:p>
            <a:r>
              <a:rPr lang="en-US"/>
              <a:t> </a:t>
            </a:r>
          </a:p>
          <a:p>
            <a:endParaRPr lang="en-US"/>
          </a:p>
        </p:txBody>
      </p:sp>
      <p:sp>
        <p:nvSpPr>
          <p:cNvPr id="11" name="TextBox 10">
            <a:extLst>
              <a:ext uri="{FF2B5EF4-FFF2-40B4-BE49-F238E27FC236}">
                <a16:creationId xmlns:a16="http://schemas.microsoft.com/office/drawing/2014/main" id="{DB6CFEF0-387F-43CD-8756-91FFA62511C7}"/>
              </a:ext>
            </a:extLst>
          </p:cNvPr>
          <p:cNvSpPr txBox="1"/>
          <p:nvPr/>
        </p:nvSpPr>
        <p:spPr>
          <a:xfrm>
            <a:off x="5122448" y="4832799"/>
            <a:ext cx="3712093" cy="1538883"/>
          </a:xfrm>
          <a:prstGeom prst="rect">
            <a:avLst/>
          </a:prstGeom>
          <a:noFill/>
        </p:spPr>
        <p:txBody>
          <a:bodyPr wrap="square" rtlCol="0">
            <a:spAutoFit/>
          </a:bodyPr>
          <a:lstStyle/>
          <a:p>
            <a:pPr algn="ctr"/>
            <a:endParaRPr lang="en-US" sz="1400" b="1"/>
          </a:p>
          <a:p>
            <a:pPr algn="ctr"/>
            <a:r>
              <a:rPr lang="en-US" sz="1400" b="1"/>
              <a:t>Other tax changes</a:t>
            </a:r>
          </a:p>
          <a:p>
            <a:pPr algn="ctr"/>
            <a:endParaRPr lang="en-US" sz="1400"/>
          </a:p>
          <a:p>
            <a:pPr marL="285750" lvl="0" indent="-285750">
              <a:buFont typeface="Wingdings" panose="05000000000000000000" pitchFamily="2" charset="2"/>
              <a:buChar char="Ø"/>
            </a:pPr>
            <a:r>
              <a:rPr lang="en-US" sz="1200"/>
              <a:t>Kiddie tax in Sec 1(j)(4) is repealed.  Originally introduced in the TCJA of 2018 by applying trust tax rates.  </a:t>
            </a:r>
          </a:p>
          <a:p>
            <a:endParaRPr lang="en-US"/>
          </a:p>
        </p:txBody>
      </p:sp>
      <p:sp>
        <p:nvSpPr>
          <p:cNvPr id="15" name="TextBox 14">
            <a:extLst>
              <a:ext uri="{FF2B5EF4-FFF2-40B4-BE49-F238E27FC236}">
                <a16:creationId xmlns:a16="http://schemas.microsoft.com/office/drawing/2014/main" id="{A5597CE8-F5F4-4BC4-BE0F-41CCA3502EF5}"/>
              </a:ext>
            </a:extLst>
          </p:cNvPr>
          <p:cNvSpPr txBox="1"/>
          <p:nvPr/>
        </p:nvSpPr>
        <p:spPr>
          <a:xfrm>
            <a:off x="5122448" y="1187185"/>
            <a:ext cx="3712094" cy="1323439"/>
          </a:xfrm>
          <a:prstGeom prst="rect">
            <a:avLst/>
          </a:prstGeom>
          <a:noFill/>
        </p:spPr>
        <p:txBody>
          <a:bodyPr wrap="square" rtlCol="0">
            <a:spAutoFit/>
          </a:bodyPr>
          <a:lstStyle/>
          <a:p>
            <a:pPr algn="ctr"/>
            <a:r>
              <a:rPr lang="en-US" sz="1400" b="1"/>
              <a:t>Notable Exclusions</a:t>
            </a:r>
          </a:p>
          <a:p>
            <a:pPr algn="ctr"/>
            <a:endParaRPr lang="en-US" sz="1400" b="1"/>
          </a:p>
          <a:p>
            <a:pPr marL="285750" indent="-285750">
              <a:buFont typeface="Wingdings" panose="05000000000000000000" pitchFamily="2" charset="2"/>
              <a:buChar char="Ø"/>
            </a:pPr>
            <a:r>
              <a:rPr lang="en-US" sz="1200"/>
              <a:t>15-year life for Qualified Improvement Property</a:t>
            </a:r>
          </a:p>
          <a:p>
            <a:pPr algn="ctr"/>
            <a:endParaRPr lang="en-US" sz="1400" b="1"/>
          </a:p>
          <a:p>
            <a:pPr algn="ctr"/>
            <a:endParaRPr lang="en-US" sz="1400" b="1"/>
          </a:p>
        </p:txBody>
      </p:sp>
    </p:spTree>
    <p:extLst>
      <p:ext uri="{BB962C8B-B14F-4D97-AF65-F5344CB8AC3E}">
        <p14:creationId xmlns:p14="http://schemas.microsoft.com/office/powerpoint/2010/main" val="2677927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76201" y="52388"/>
            <a:ext cx="8992346" cy="703392"/>
          </a:xfrm>
        </p:spPr>
        <p:txBody>
          <a:bodyPr/>
          <a:lstStyle/>
          <a:p>
            <a:pPr algn="ctr" eaLnBrk="1" hangingPunct="1"/>
            <a:r>
              <a:rPr lang="en-US" sz="2800" dirty="0">
                <a:solidFill>
                  <a:srgbClr val="214200"/>
                </a:solidFill>
              </a:rPr>
              <a:t>The Secure Act – Trust Planning</a:t>
            </a:r>
          </a:p>
        </p:txBody>
      </p:sp>
      <p:sp>
        <p:nvSpPr>
          <p:cNvPr id="4" name="Slide Number Placeholder 3"/>
          <p:cNvSpPr>
            <a:spLocks noGrp="1"/>
          </p:cNvSpPr>
          <p:nvPr>
            <p:ph type="sldNum" sz="quarter" idx="10"/>
          </p:nvPr>
        </p:nvSpPr>
        <p:spPr/>
        <p:txBody>
          <a:bodyPr/>
          <a:lstStyle/>
          <a:p>
            <a:pPr>
              <a:defRPr/>
            </a:pPr>
            <a:fld id="{6F13D85F-9AA7-4DB1-A248-9EBB7A53645D}" type="slidenum">
              <a:rPr lang="en-US" smtClean="0"/>
              <a:pPr>
                <a:defRPr/>
              </a:pPr>
              <a:t>24</a:t>
            </a:fld>
            <a:endParaRPr lang="en-US"/>
          </a:p>
        </p:txBody>
      </p:sp>
      <p:sp>
        <p:nvSpPr>
          <p:cNvPr id="9" name="Rectangle 7"/>
          <p:cNvSpPr txBox="1">
            <a:spLocks noChangeArrowheads="1"/>
          </p:cNvSpPr>
          <p:nvPr/>
        </p:nvSpPr>
        <p:spPr>
          <a:xfrm>
            <a:off x="5243647" y="1748557"/>
            <a:ext cx="3789600" cy="2106676"/>
          </a:xfrm>
          <a:prstGeom prst="rect">
            <a:avLst/>
          </a:prstGeom>
        </p:spPr>
        <p:txBody>
          <a:bodyPr/>
          <a:lstStyle>
            <a:lvl1pPr marL="342900" indent="-342900" algn="l" rtl="0" eaLnBrk="0" fontAlgn="base" hangingPunct="0">
              <a:lnSpc>
                <a:spcPct val="110000"/>
              </a:lnSpc>
              <a:spcBef>
                <a:spcPct val="45000"/>
              </a:spcBef>
              <a:spcAft>
                <a:spcPct val="45000"/>
              </a:spcAft>
              <a:defRPr sz="1400">
                <a:solidFill>
                  <a:schemeClr val="tx1"/>
                </a:solidFill>
                <a:latin typeface="+mn-lt"/>
                <a:ea typeface="+mn-ea"/>
                <a:cs typeface="+mn-cs"/>
              </a:defRPr>
            </a:lvl1pPr>
            <a:lvl2pPr marL="457200" indent="-228600" algn="l" rtl="0" eaLnBrk="0" fontAlgn="base" hangingPunct="0">
              <a:lnSpc>
                <a:spcPct val="110000"/>
              </a:lnSpc>
              <a:spcBef>
                <a:spcPct val="45000"/>
              </a:spcBef>
              <a:spcAft>
                <a:spcPct val="0"/>
              </a:spcAft>
              <a:buClr>
                <a:srgbClr val="336600"/>
              </a:buClr>
              <a:buChar char="•"/>
              <a:defRPr sz="1400">
                <a:solidFill>
                  <a:schemeClr val="tx1"/>
                </a:solidFill>
                <a:latin typeface="+mn-lt"/>
              </a:defRPr>
            </a:lvl2pPr>
            <a:lvl3pPr marL="914400" indent="-228600" algn="l" rtl="0" eaLnBrk="0" fontAlgn="base" hangingPunct="0">
              <a:lnSpc>
                <a:spcPct val="110000"/>
              </a:lnSpc>
              <a:spcBef>
                <a:spcPct val="45000"/>
              </a:spcBef>
              <a:spcAft>
                <a:spcPct val="0"/>
              </a:spcAft>
              <a:buClr>
                <a:srgbClr val="336600"/>
              </a:buClr>
              <a:buChar char="–"/>
              <a:defRPr sz="1400">
                <a:solidFill>
                  <a:schemeClr val="tx1"/>
                </a:solidFill>
                <a:latin typeface="+mn-lt"/>
              </a:defRPr>
            </a:lvl3pPr>
            <a:lvl4pPr marL="1371600" indent="-228600" algn="l" rtl="0" eaLnBrk="0" fontAlgn="base" hangingPunct="0">
              <a:lnSpc>
                <a:spcPct val="110000"/>
              </a:lnSpc>
              <a:spcBef>
                <a:spcPct val="45000"/>
              </a:spcBef>
              <a:spcAft>
                <a:spcPct val="0"/>
              </a:spcAft>
              <a:buClr>
                <a:srgbClr val="336600"/>
              </a:buClr>
              <a:buChar char="»"/>
              <a:defRPr sz="1400">
                <a:solidFill>
                  <a:schemeClr val="tx1"/>
                </a:solidFill>
                <a:latin typeface="+mn-lt"/>
              </a:defRPr>
            </a:lvl4pPr>
            <a:lvl5pPr marL="1828800" indent="-228600" algn="l" rtl="0" eaLnBrk="0" fontAlgn="base" hangingPunct="0">
              <a:spcBef>
                <a:spcPct val="20000"/>
              </a:spcBef>
              <a:spcAft>
                <a:spcPct val="0"/>
              </a:spcAft>
              <a:buChar char="»"/>
              <a:defRPr>
                <a:solidFill>
                  <a:schemeClr val="tx1"/>
                </a:solidFill>
                <a:latin typeface="+mn-lt"/>
              </a:defRPr>
            </a:lvl5pPr>
            <a:lvl6pPr marL="2286000" indent="-228600" algn="l" rtl="0" fontAlgn="base">
              <a:spcBef>
                <a:spcPct val="20000"/>
              </a:spcBef>
              <a:spcAft>
                <a:spcPct val="0"/>
              </a:spcAft>
              <a:buChar char="»"/>
              <a:defRPr>
                <a:solidFill>
                  <a:schemeClr val="tx1"/>
                </a:solidFill>
                <a:latin typeface="+mn-lt"/>
              </a:defRPr>
            </a:lvl6pPr>
            <a:lvl7pPr marL="2743200" indent="-228600" algn="l" rtl="0" fontAlgn="base">
              <a:spcBef>
                <a:spcPct val="20000"/>
              </a:spcBef>
              <a:spcAft>
                <a:spcPct val="0"/>
              </a:spcAft>
              <a:buChar char="»"/>
              <a:defRPr>
                <a:solidFill>
                  <a:schemeClr val="tx1"/>
                </a:solidFill>
                <a:latin typeface="+mn-lt"/>
              </a:defRPr>
            </a:lvl7pPr>
            <a:lvl8pPr marL="3200400" indent="-228600" algn="l" rtl="0" fontAlgn="base">
              <a:spcBef>
                <a:spcPct val="20000"/>
              </a:spcBef>
              <a:spcAft>
                <a:spcPct val="0"/>
              </a:spcAft>
              <a:buChar char="»"/>
              <a:defRPr>
                <a:solidFill>
                  <a:schemeClr val="tx1"/>
                </a:solidFill>
                <a:latin typeface="+mn-lt"/>
              </a:defRPr>
            </a:lvl8pPr>
            <a:lvl9pPr marL="3657600" indent="-228600" algn="l" rtl="0" fontAlgn="base">
              <a:spcBef>
                <a:spcPct val="20000"/>
              </a:spcBef>
              <a:spcAft>
                <a:spcPct val="0"/>
              </a:spcAft>
              <a:buChar char="»"/>
              <a:defRPr>
                <a:solidFill>
                  <a:schemeClr val="tx1"/>
                </a:solidFill>
                <a:latin typeface="+mn-lt"/>
              </a:defRPr>
            </a:lvl9pPr>
          </a:lstStyle>
          <a:p>
            <a:pPr marL="0" indent="0"/>
            <a:endParaRPr lang="en-US" sz="1300">
              <a:cs typeface="Calibri"/>
            </a:endParaRPr>
          </a:p>
          <a:p>
            <a:pPr marL="0" indent="0" eaLnBrk="1" hangingPunct="1">
              <a:lnSpc>
                <a:spcPct val="100000"/>
              </a:lnSpc>
              <a:spcBef>
                <a:spcPct val="0"/>
              </a:spcBef>
              <a:spcAft>
                <a:spcPct val="0"/>
              </a:spcAft>
            </a:pPr>
            <a:endParaRPr lang="en-US" sz="2800" b="1" kern="0"/>
          </a:p>
        </p:txBody>
      </p:sp>
      <p:cxnSp>
        <p:nvCxnSpPr>
          <p:cNvPr id="10" name="Straight Connector 9">
            <a:extLst>
              <a:ext uri="{FF2B5EF4-FFF2-40B4-BE49-F238E27FC236}">
                <a16:creationId xmlns:a16="http://schemas.microsoft.com/office/drawing/2014/main" id="{7A9A6D2F-CED7-4E05-A0B6-6B830C42DAE1}"/>
              </a:ext>
            </a:extLst>
          </p:cNvPr>
          <p:cNvCxnSpPr/>
          <p:nvPr/>
        </p:nvCxnSpPr>
        <p:spPr>
          <a:xfrm>
            <a:off x="-6" y="852488"/>
            <a:ext cx="9144006"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E82329C-5544-4DC6-88B3-7DC7C67F7734}"/>
              </a:ext>
            </a:extLst>
          </p:cNvPr>
          <p:cNvSpPr txBox="1"/>
          <p:nvPr/>
        </p:nvSpPr>
        <p:spPr>
          <a:xfrm>
            <a:off x="1357135" y="949197"/>
            <a:ext cx="3564842" cy="584775"/>
          </a:xfrm>
          <a:prstGeom prst="rect">
            <a:avLst/>
          </a:prstGeom>
          <a:noFill/>
        </p:spPr>
        <p:txBody>
          <a:bodyPr wrap="square" rtlCol="0">
            <a:spAutoFit/>
          </a:bodyPr>
          <a:lstStyle/>
          <a:p>
            <a:r>
              <a:rPr lang="en-US" dirty="0"/>
              <a:t> </a:t>
            </a:r>
          </a:p>
          <a:p>
            <a:endParaRPr lang="en-US" dirty="0"/>
          </a:p>
        </p:txBody>
      </p:sp>
      <p:sp>
        <p:nvSpPr>
          <p:cNvPr id="11" name="TextBox 10">
            <a:extLst>
              <a:ext uri="{FF2B5EF4-FFF2-40B4-BE49-F238E27FC236}">
                <a16:creationId xmlns:a16="http://schemas.microsoft.com/office/drawing/2014/main" id="{DB6CFEF0-387F-43CD-8756-91FFA62511C7}"/>
              </a:ext>
            </a:extLst>
          </p:cNvPr>
          <p:cNvSpPr txBox="1"/>
          <p:nvPr/>
        </p:nvSpPr>
        <p:spPr>
          <a:xfrm>
            <a:off x="5122448" y="4833561"/>
            <a:ext cx="3712093" cy="553998"/>
          </a:xfrm>
          <a:prstGeom prst="rect">
            <a:avLst/>
          </a:prstGeom>
          <a:noFill/>
        </p:spPr>
        <p:txBody>
          <a:bodyPr wrap="square" rtlCol="0">
            <a:spAutoFit/>
          </a:bodyPr>
          <a:lstStyle/>
          <a:p>
            <a:pPr algn="ctr"/>
            <a:endParaRPr lang="en-US" sz="1400" b="1" dirty="0"/>
          </a:p>
          <a:p>
            <a:endParaRPr lang="en-US" dirty="0"/>
          </a:p>
        </p:txBody>
      </p:sp>
      <p:sp>
        <p:nvSpPr>
          <p:cNvPr id="15" name="TextBox 14">
            <a:extLst>
              <a:ext uri="{FF2B5EF4-FFF2-40B4-BE49-F238E27FC236}">
                <a16:creationId xmlns:a16="http://schemas.microsoft.com/office/drawing/2014/main" id="{A5597CE8-F5F4-4BC4-BE0F-41CCA3502EF5}"/>
              </a:ext>
            </a:extLst>
          </p:cNvPr>
          <p:cNvSpPr txBox="1"/>
          <p:nvPr/>
        </p:nvSpPr>
        <p:spPr>
          <a:xfrm>
            <a:off x="5122448" y="1187185"/>
            <a:ext cx="3712094" cy="523220"/>
          </a:xfrm>
          <a:prstGeom prst="rect">
            <a:avLst/>
          </a:prstGeom>
          <a:noFill/>
        </p:spPr>
        <p:txBody>
          <a:bodyPr wrap="square" rtlCol="0">
            <a:spAutoFit/>
          </a:bodyPr>
          <a:lstStyle/>
          <a:p>
            <a:pPr algn="ctr"/>
            <a:endParaRPr lang="en-US" sz="1400" b="1" dirty="0"/>
          </a:p>
          <a:p>
            <a:pPr algn="ctr"/>
            <a:endParaRPr lang="en-US" sz="1400" b="1" dirty="0"/>
          </a:p>
        </p:txBody>
      </p:sp>
      <p:pic>
        <p:nvPicPr>
          <p:cNvPr id="14" name="Picture 13" descr="A close up of a sign&#10;&#10;Description automatically generated">
            <a:extLst>
              <a:ext uri="{FF2B5EF4-FFF2-40B4-BE49-F238E27FC236}">
                <a16:creationId xmlns:a16="http://schemas.microsoft.com/office/drawing/2014/main" id="{59B6DCD6-36FB-4385-823A-53DB0F738E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2391" y="1952628"/>
            <a:ext cx="3564842" cy="2880932"/>
          </a:xfrm>
          <a:prstGeom prst="rect">
            <a:avLst/>
          </a:prstGeom>
        </p:spPr>
      </p:pic>
      <p:pic>
        <p:nvPicPr>
          <p:cNvPr id="16" name="Picture 15" descr="A close up of a sign&#10;&#10;Description automatically generated">
            <a:extLst>
              <a:ext uri="{FF2B5EF4-FFF2-40B4-BE49-F238E27FC236}">
                <a16:creationId xmlns:a16="http://schemas.microsoft.com/office/drawing/2014/main" id="{FE9A1636-6FD2-44DC-B4AA-78234C792B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5671" y="6005512"/>
            <a:ext cx="1057576" cy="763805"/>
          </a:xfrm>
          <a:prstGeom prst="rect">
            <a:avLst/>
          </a:prstGeom>
        </p:spPr>
      </p:pic>
    </p:spTree>
    <p:extLst>
      <p:ext uri="{BB962C8B-B14F-4D97-AF65-F5344CB8AC3E}">
        <p14:creationId xmlns:p14="http://schemas.microsoft.com/office/powerpoint/2010/main" val="213993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76201" y="52388"/>
            <a:ext cx="8992346" cy="703392"/>
          </a:xfrm>
        </p:spPr>
        <p:txBody>
          <a:bodyPr/>
          <a:lstStyle/>
          <a:p>
            <a:pPr algn="ctr" eaLnBrk="1" hangingPunct="1"/>
            <a:r>
              <a:rPr lang="en-US" sz="2800" dirty="0">
                <a:solidFill>
                  <a:srgbClr val="214200"/>
                </a:solidFill>
              </a:rPr>
              <a:t>The Secure Act – Paying IRAs to Trusts</a:t>
            </a:r>
          </a:p>
        </p:txBody>
      </p:sp>
      <p:sp>
        <p:nvSpPr>
          <p:cNvPr id="4" name="Slide Number Placeholder 3"/>
          <p:cNvSpPr>
            <a:spLocks noGrp="1"/>
          </p:cNvSpPr>
          <p:nvPr>
            <p:ph type="sldNum" sz="quarter" idx="10"/>
          </p:nvPr>
        </p:nvSpPr>
        <p:spPr/>
        <p:txBody>
          <a:bodyPr/>
          <a:lstStyle/>
          <a:p>
            <a:pPr>
              <a:defRPr/>
            </a:pPr>
            <a:fld id="{6F13D85F-9AA7-4DB1-A248-9EBB7A53645D}" type="slidenum">
              <a:rPr lang="en-US" smtClean="0"/>
              <a:pPr>
                <a:defRPr/>
              </a:pPr>
              <a:t>25</a:t>
            </a:fld>
            <a:endParaRPr lang="en-US"/>
          </a:p>
        </p:txBody>
      </p:sp>
      <p:sp>
        <p:nvSpPr>
          <p:cNvPr id="9" name="Rectangle 7"/>
          <p:cNvSpPr txBox="1">
            <a:spLocks noChangeArrowheads="1"/>
          </p:cNvSpPr>
          <p:nvPr/>
        </p:nvSpPr>
        <p:spPr>
          <a:xfrm>
            <a:off x="5243647" y="1748557"/>
            <a:ext cx="3789600" cy="2106676"/>
          </a:xfrm>
          <a:prstGeom prst="rect">
            <a:avLst/>
          </a:prstGeom>
        </p:spPr>
        <p:txBody>
          <a:bodyPr/>
          <a:lstStyle>
            <a:lvl1pPr marL="342900" indent="-342900" algn="l" rtl="0" eaLnBrk="0" fontAlgn="base" hangingPunct="0">
              <a:lnSpc>
                <a:spcPct val="110000"/>
              </a:lnSpc>
              <a:spcBef>
                <a:spcPct val="45000"/>
              </a:spcBef>
              <a:spcAft>
                <a:spcPct val="45000"/>
              </a:spcAft>
              <a:defRPr sz="1400">
                <a:solidFill>
                  <a:schemeClr val="tx1"/>
                </a:solidFill>
                <a:latin typeface="+mn-lt"/>
                <a:ea typeface="+mn-ea"/>
                <a:cs typeface="+mn-cs"/>
              </a:defRPr>
            </a:lvl1pPr>
            <a:lvl2pPr marL="457200" indent="-228600" algn="l" rtl="0" eaLnBrk="0" fontAlgn="base" hangingPunct="0">
              <a:lnSpc>
                <a:spcPct val="110000"/>
              </a:lnSpc>
              <a:spcBef>
                <a:spcPct val="45000"/>
              </a:spcBef>
              <a:spcAft>
                <a:spcPct val="0"/>
              </a:spcAft>
              <a:buClr>
                <a:srgbClr val="336600"/>
              </a:buClr>
              <a:buChar char="•"/>
              <a:defRPr sz="1400">
                <a:solidFill>
                  <a:schemeClr val="tx1"/>
                </a:solidFill>
                <a:latin typeface="+mn-lt"/>
              </a:defRPr>
            </a:lvl2pPr>
            <a:lvl3pPr marL="914400" indent="-228600" algn="l" rtl="0" eaLnBrk="0" fontAlgn="base" hangingPunct="0">
              <a:lnSpc>
                <a:spcPct val="110000"/>
              </a:lnSpc>
              <a:spcBef>
                <a:spcPct val="45000"/>
              </a:spcBef>
              <a:spcAft>
                <a:spcPct val="0"/>
              </a:spcAft>
              <a:buClr>
                <a:srgbClr val="336600"/>
              </a:buClr>
              <a:buChar char="–"/>
              <a:defRPr sz="1400">
                <a:solidFill>
                  <a:schemeClr val="tx1"/>
                </a:solidFill>
                <a:latin typeface="+mn-lt"/>
              </a:defRPr>
            </a:lvl3pPr>
            <a:lvl4pPr marL="1371600" indent="-228600" algn="l" rtl="0" eaLnBrk="0" fontAlgn="base" hangingPunct="0">
              <a:lnSpc>
                <a:spcPct val="110000"/>
              </a:lnSpc>
              <a:spcBef>
                <a:spcPct val="45000"/>
              </a:spcBef>
              <a:spcAft>
                <a:spcPct val="0"/>
              </a:spcAft>
              <a:buClr>
                <a:srgbClr val="336600"/>
              </a:buClr>
              <a:buChar char="»"/>
              <a:defRPr sz="1400">
                <a:solidFill>
                  <a:schemeClr val="tx1"/>
                </a:solidFill>
                <a:latin typeface="+mn-lt"/>
              </a:defRPr>
            </a:lvl4pPr>
            <a:lvl5pPr marL="1828800" indent="-228600" algn="l" rtl="0" eaLnBrk="0" fontAlgn="base" hangingPunct="0">
              <a:spcBef>
                <a:spcPct val="20000"/>
              </a:spcBef>
              <a:spcAft>
                <a:spcPct val="0"/>
              </a:spcAft>
              <a:buChar char="»"/>
              <a:defRPr>
                <a:solidFill>
                  <a:schemeClr val="tx1"/>
                </a:solidFill>
                <a:latin typeface="+mn-lt"/>
              </a:defRPr>
            </a:lvl5pPr>
            <a:lvl6pPr marL="2286000" indent="-228600" algn="l" rtl="0" fontAlgn="base">
              <a:spcBef>
                <a:spcPct val="20000"/>
              </a:spcBef>
              <a:spcAft>
                <a:spcPct val="0"/>
              </a:spcAft>
              <a:buChar char="»"/>
              <a:defRPr>
                <a:solidFill>
                  <a:schemeClr val="tx1"/>
                </a:solidFill>
                <a:latin typeface="+mn-lt"/>
              </a:defRPr>
            </a:lvl6pPr>
            <a:lvl7pPr marL="2743200" indent="-228600" algn="l" rtl="0" fontAlgn="base">
              <a:spcBef>
                <a:spcPct val="20000"/>
              </a:spcBef>
              <a:spcAft>
                <a:spcPct val="0"/>
              </a:spcAft>
              <a:buChar char="»"/>
              <a:defRPr>
                <a:solidFill>
                  <a:schemeClr val="tx1"/>
                </a:solidFill>
                <a:latin typeface="+mn-lt"/>
              </a:defRPr>
            </a:lvl7pPr>
            <a:lvl8pPr marL="3200400" indent="-228600" algn="l" rtl="0" fontAlgn="base">
              <a:spcBef>
                <a:spcPct val="20000"/>
              </a:spcBef>
              <a:spcAft>
                <a:spcPct val="0"/>
              </a:spcAft>
              <a:buChar char="»"/>
              <a:defRPr>
                <a:solidFill>
                  <a:schemeClr val="tx1"/>
                </a:solidFill>
                <a:latin typeface="+mn-lt"/>
              </a:defRPr>
            </a:lvl8pPr>
            <a:lvl9pPr marL="3657600" indent="-228600" algn="l" rtl="0" fontAlgn="base">
              <a:spcBef>
                <a:spcPct val="20000"/>
              </a:spcBef>
              <a:spcAft>
                <a:spcPct val="0"/>
              </a:spcAft>
              <a:buChar char="»"/>
              <a:defRPr>
                <a:solidFill>
                  <a:schemeClr val="tx1"/>
                </a:solidFill>
                <a:latin typeface="+mn-lt"/>
              </a:defRPr>
            </a:lvl9pPr>
          </a:lstStyle>
          <a:p>
            <a:pPr marL="0" indent="0"/>
            <a:endParaRPr lang="en-US" sz="1300">
              <a:cs typeface="Calibri"/>
            </a:endParaRPr>
          </a:p>
          <a:p>
            <a:pPr marL="0" indent="0" eaLnBrk="1" hangingPunct="1">
              <a:lnSpc>
                <a:spcPct val="100000"/>
              </a:lnSpc>
              <a:spcBef>
                <a:spcPct val="0"/>
              </a:spcBef>
              <a:spcAft>
                <a:spcPct val="0"/>
              </a:spcAft>
            </a:pPr>
            <a:endParaRPr lang="en-US" sz="2800" b="1" kern="0"/>
          </a:p>
        </p:txBody>
      </p:sp>
      <p:cxnSp>
        <p:nvCxnSpPr>
          <p:cNvPr id="10" name="Straight Connector 9">
            <a:extLst>
              <a:ext uri="{FF2B5EF4-FFF2-40B4-BE49-F238E27FC236}">
                <a16:creationId xmlns:a16="http://schemas.microsoft.com/office/drawing/2014/main" id="{7A9A6D2F-CED7-4E05-A0B6-6B830C42DAE1}"/>
              </a:ext>
            </a:extLst>
          </p:cNvPr>
          <p:cNvCxnSpPr/>
          <p:nvPr/>
        </p:nvCxnSpPr>
        <p:spPr>
          <a:xfrm>
            <a:off x="-6" y="852488"/>
            <a:ext cx="9144006"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E82329C-5544-4DC6-88B3-7DC7C67F7734}"/>
              </a:ext>
            </a:extLst>
          </p:cNvPr>
          <p:cNvSpPr txBox="1"/>
          <p:nvPr/>
        </p:nvSpPr>
        <p:spPr>
          <a:xfrm>
            <a:off x="1678805" y="1125630"/>
            <a:ext cx="3564842" cy="584775"/>
          </a:xfrm>
          <a:prstGeom prst="rect">
            <a:avLst/>
          </a:prstGeom>
          <a:noFill/>
        </p:spPr>
        <p:txBody>
          <a:bodyPr wrap="square" rtlCol="0">
            <a:spAutoFit/>
          </a:bodyPr>
          <a:lstStyle/>
          <a:p>
            <a:r>
              <a:rPr lang="en-US" dirty="0"/>
              <a:t> </a:t>
            </a:r>
          </a:p>
          <a:p>
            <a:endParaRPr lang="en-US" dirty="0"/>
          </a:p>
        </p:txBody>
      </p:sp>
      <p:sp>
        <p:nvSpPr>
          <p:cNvPr id="11" name="TextBox 10">
            <a:extLst>
              <a:ext uri="{FF2B5EF4-FFF2-40B4-BE49-F238E27FC236}">
                <a16:creationId xmlns:a16="http://schemas.microsoft.com/office/drawing/2014/main" id="{DB6CFEF0-387F-43CD-8756-91FFA62511C7}"/>
              </a:ext>
            </a:extLst>
          </p:cNvPr>
          <p:cNvSpPr txBox="1"/>
          <p:nvPr/>
        </p:nvSpPr>
        <p:spPr>
          <a:xfrm>
            <a:off x="5122448" y="4833561"/>
            <a:ext cx="3712093" cy="553998"/>
          </a:xfrm>
          <a:prstGeom prst="rect">
            <a:avLst/>
          </a:prstGeom>
          <a:noFill/>
        </p:spPr>
        <p:txBody>
          <a:bodyPr wrap="square" rtlCol="0">
            <a:spAutoFit/>
          </a:bodyPr>
          <a:lstStyle/>
          <a:p>
            <a:pPr algn="ctr"/>
            <a:endParaRPr lang="en-US" sz="1400" b="1" dirty="0"/>
          </a:p>
          <a:p>
            <a:endParaRPr lang="en-US" dirty="0"/>
          </a:p>
        </p:txBody>
      </p:sp>
      <p:sp>
        <p:nvSpPr>
          <p:cNvPr id="15" name="TextBox 14">
            <a:extLst>
              <a:ext uri="{FF2B5EF4-FFF2-40B4-BE49-F238E27FC236}">
                <a16:creationId xmlns:a16="http://schemas.microsoft.com/office/drawing/2014/main" id="{A5597CE8-F5F4-4BC4-BE0F-41CCA3502EF5}"/>
              </a:ext>
            </a:extLst>
          </p:cNvPr>
          <p:cNvSpPr txBox="1"/>
          <p:nvPr/>
        </p:nvSpPr>
        <p:spPr>
          <a:xfrm>
            <a:off x="5122448" y="1187185"/>
            <a:ext cx="3712094" cy="523220"/>
          </a:xfrm>
          <a:prstGeom prst="rect">
            <a:avLst/>
          </a:prstGeom>
          <a:noFill/>
        </p:spPr>
        <p:txBody>
          <a:bodyPr wrap="square" rtlCol="0">
            <a:spAutoFit/>
          </a:bodyPr>
          <a:lstStyle/>
          <a:p>
            <a:pPr algn="ctr"/>
            <a:endParaRPr lang="en-US" sz="1400" b="1" dirty="0"/>
          </a:p>
          <a:p>
            <a:pPr algn="ctr"/>
            <a:endParaRPr lang="en-US" sz="1400" b="1" dirty="0"/>
          </a:p>
        </p:txBody>
      </p:sp>
      <p:pic>
        <p:nvPicPr>
          <p:cNvPr id="16" name="Picture 15" descr="A close up of a sign&#10;&#10;Description automatically generated">
            <a:extLst>
              <a:ext uri="{FF2B5EF4-FFF2-40B4-BE49-F238E27FC236}">
                <a16:creationId xmlns:a16="http://schemas.microsoft.com/office/drawing/2014/main" id="{FE9A1636-6FD2-44DC-B4AA-78234C792B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5671" y="6005512"/>
            <a:ext cx="1057576" cy="763805"/>
          </a:xfrm>
          <a:prstGeom prst="rect">
            <a:avLst/>
          </a:prstGeom>
        </p:spPr>
      </p:pic>
      <p:sp>
        <p:nvSpPr>
          <p:cNvPr id="2" name="TextBox 1">
            <a:extLst>
              <a:ext uri="{FF2B5EF4-FFF2-40B4-BE49-F238E27FC236}">
                <a16:creationId xmlns:a16="http://schemas.microsoft.com/office/drawing/2014/main" id="{21B7D91E-9626-406B-81A1-A7D851BB4047}"/>
              </a:ext>
            </a:extLst>
          </p:cNvPr>
          <p:cNvSpPr txBox="1"/>
          <p:nvPr/>
        </p:nvSpPr>
        <p:spPr>
          <a:xfrm>
            <a:off x="749300" y="1130604"/>
            <a:ext cx="7594599" cy="369332"/>
          </a:xfrm>
          <a:prstGeom prst="rect">
            <a:avLst/>
          </a:prstGeom>
          <a:noFill/>
        </p:spPr>
        <p:txBody>
          <a:bodyPr wrap="square" rtlCol="0">
            <a:spAutoFit/>
          </a:bodyPr>
          <a:lstStyle/>
          <a:p>
            <a:pPr algn="ctr"/>
            <a:r>
              <a:rPr lang="en-US" sz="1800" b="1" dirty="0"/>
              <a:t>Benefits of Utilizing a Trust</a:t>
            </a:r>
          </a:p>
        </p:txBody>
      </p:sp>
      <p:sp>
        <p:nvSpPr>
          <p:cNvPr id="3" name="TextBox 2">
            <a:extLst>
              <a:ext uri="{FF2B5EF4-FFF2-40B4-BE49-F238E27FC236}">
                <a16:creationId xmlns:a16="http://schemas.microsoft.com/office/drawing/2014/main" id="{81D2AB4B-B6B3-487E-910D-27E26CE34D49}"/>
              </a:ext>
            </a:extLst>
          </p:cNvPr>
          <p:cNvSpPr txBox="1"/>
          <p:nvPr/>
        </p:nvSpPr>
        <p:spPr>
          <a:xfrm>
            <a:off x="692699" y="1628945"/>
            <a:ext cx="3328854" cy="3046988"/>
          </a:xfrm>
          <a:prstGeom prst="rect">
            <a:avLst/>
          </a:prstGeom>
          <a:noFill/>
        </p:spPr>
        <p:txBody>
          <a:bodyPr wrap="square" rtlCol="0">
            <a:spAutoFit/>
          </a:bodyPr>
          <a:lstStyle/>
          <a:p>
            <a:pPr marL="285750" indent="-285750">
              <a:buFont typeface="Wingdings" panose="05000000000000000000" pitchFamily="2" charset="2"/>
              <a:buChar char="Ø"/>
            </a:pPr>
            <a:r>
              <a:rPr lang="en-US" dirty="0"/>
              <a:t>Spendthrift protection</a:t>
            </a:r>
          </a:p>
          <a:p>
            <a:endParaRPr lang="en-US" dirty="0"/>
          </a:p>
          <a:p>
            <a:pPr marL="285750" indent="-285750">
              <a:buFont typeface="Wingdings" panose="05000000000000000000" pitchFamily="2" charset="2"/>
              <a:buChar char="Ø"/>
            </a:pPr>
            <a:r>
              <a:rPr lang="en-US" dirty="0"/>
              <a:t>Creditor protection</a:t>
            </a:r>
          </a:p>
          <a:p>
            <a:endParaRPr lang="en-US" dirty="0"/>
          </a:p>
          <a:p>
            <a:pPr marL="285750" indent="-285750">
              <a:buFont typeface="Wingdings" panose="05000000000000000000" pitchFamily="2" charset="2"/>
              <a:buChar char="Ø"/>
            </a:pPr>
            <a:r>
              <a:rPr lang="en-US" dirty="0"/>
              <a:t>Divorce Protection</a:t>
            </a:r>
          </a:p>
          <a:p>
            <a:endParaRPr lang="en-US" dirty="0"/>
          </a:p>
          <a:p>
            <a:pPr marL="285750" indent="-285750">
              <a:buFont typeface="Wingdings" panose="05000000000000000000" pitchFamily="2" charset="2"/>
              <a:buChar char="Ø"/>
            </a:pPr>
            <a:r>
              <a:rPr lang="en-US" dirty="0"/>
              <a:t>Special needs</a:t>
            </a:r>
          </a:p>
          <a:p>
            <a:endParaRPr lang="en-US" dirty="0"/>
          </a:p>
          <a:p>
            <a:pPr marL="285750" indent="-285750">
              <a:buFont typeface="Wingdings" panose="05000000000000000000" pitchFamily="2" charset="2"/>
              <a:buChar char="Ø"/>
            </a:pPr>
            <a:r>
              <a:rPr lang="en-US" dirty="0"/>
              <a:t>Investment management</a:t>
            </a:r>
          </a:p>
          <a:p>
            <a:endParaRPr lang="en-US" dirty="0"/>
          </a:p>
          <a:p>
            <a:pPr marL="285750" indent="-285750">
              <a:buFont typeface="Wingdings" panose="05000000000000000000" pitchFamily="2" charset="2"/>
              <a:buChar char="Ø"/>
            </a:pPr>
            <a:r>
              <a:rPr lang="en-US" dirty="0"/>
              <a:t>Estate Planning</a:t>
            </a:r>
          </a:p>
          <a:p>
            <a:endParaRPr lang="en-US" dirty="0"/>
          </a:p>
        </p:txBody>
      </p:sp>
      <p:sp>
        <p:nvSpPr>
          <p:cNvPr id="17" name="TextBox 16">
            <a:extLst>
              <a:ext uri="{FF2B5EF4-FFF2-40B4-BE49-F238E27FC236}">
                <a16:creationId xmlns:a16="http://schemas.microsoft.com/office/drawing/2014/main" id="{42DA35DC-43AC-482E-880C-071C9268922E}"/>
              </a:ext>
            </a:extLst>
          </p:cNvPr>
          <p:cNvSpPr txBox="1"/>
          <p:nvPr/>
        </p:nvSpPr>
        <p:spPr>
          <a:xfrm>
            <a:off x="749300" y="4642009"/>
            <a:ext cx="1828800" cy="2215991"/>
          </a:xfrm>
          <a:prstGeom prst="rect">
            <a:avLst/>
          </a:prstGeom>
          <a:solidFill>
            <a:srgbClr val="FFCCCC"/>
          </a:solidFill>
          <a:ln>
            <a:solidFill>
              <a:schemeClr val="tx1"/>
            </a:solidFill>
          </a:ln>
        </p:spPr>
        <p:txBody>
          <a:bodyPr wrap="square" lIns="91440" tIns="548640" rIns="91440" bIns="548640" rtlCol="0" anchor="ctr" anchorCtr="0">
            <a:spAutoFit/>
          </a:bodyPr>
          <a:lstStyle/>
          <a:p>
            <a:pPr algn="ctr"/>
            <a:r>
              <a:rPr lang="en-US" dirty="0"/>
              <a:t>Income Tax Planning is even more Important after Secure</a:t>
            </a:r>
          </a:p>
        </p:txBody>
      </p:sp>
      <p:pic>
        <p:nvPicPr>
          <p:cNvPr id="12" name="Picture 11">
            <a:extLst>
              <a:ext uri="{FF2B5EF4-FFF2-40B4-BE49-F238E27FC236}">
                <a16:creationId xmlns:a16="http://schemas.microsoft.com/office/drawing/2014/main" id="{AFC91C52-475D-4C8B-A5C5-38867422FECB}"/>
              </a:ext>
            </a:extLst>
          </p:cNvPr>
          <p:cNvPicPr>
            <a:picLocks noChangeAspect="1"/>
          </p:cNvPicPr>
          <p:nvPr/>
        </p:nvPicPr>
        <p:blipFill>
          <a:blip r:embed="rId4"/>
          <a:stretch>
            <a:fillRect/>
          </a:stretch>
        </p:blipFill>
        <p:spPr>
          <a:xfrm>
            <a:off x="4417530" y="1778051"/>
            <a:ext cx="4738688" cy="3777878"/>
          </a:xfrm>
          <a:prstGeom prst="rect">
            <a:avLst/>
          </a:prstGeom>
        </p:spPr>
      </p:pic>
    </p:spTree>
    <p:extLst>
      <p:ext uri="{BB962C8B-B14F-4D97-AF65-F5344CB8AC3E}">
        <p14:creationId xmlns:p14="http://schemas.microsoft.com/office/powerpoint/2010/main" val="3463221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76201" y="52388"/>
            <a:ext cx="8992346" cy="703392"/>
          </a:xfrm>
        </p:spPr>
        <p:txBody>
          <a:bodyPr/>
          <a:lstStyle/>
          <a:p>
            <a:pPr algn="ctr" eaLnBrk="1" hangingPunct="1"/>
            <a:r>
              <a:rPr lang="en-US" sz="2800" dirty="0">
                <a:solidFill>
                  <a:srgbClr val="214200"/>
                </a:solidFill>
              </a:rPr>
              <a:t>The Secure Act – Paying IRAs to Trusts</a:t>
            </a:r>
          </a:p>
        </p:txBody>
      </p:sp>
      <p:sp>
        <p:nvSpPr>
          <p:cNvPr id="4" name="Slide Number Placeholder 3"/>
          <p:cNvSpPr>
            <a:spLocks noGrp="1"/>
          </p:cNvSpPr>
          <p:nvPr>
            <p:ph type="sldNum" sz="quarter" idx="10"/>
          </p:nvPr>
        </p:nvSpPr>
        <p:spPr/>
        <p:txBody>
          <a:bodyPr/>
          <a:lstStyle/>
          <a:p>
            <a:pPr>
              <a:defRPr/>
            </a:pPr>
            <a:fld id="{6F13D85F-9AA7-4DB1-A248-9EBB7A53645D}" type="slidenum">
              <a:rPr lang="en-US" smtClean="0"/>
              <a:pPr>
                <a:defRPr/>
              </a:pPr>
              <a:t>26</a:t>
            </a:fld>
            <a:endParaRPr lang="en-US"/>
          </a:p>
        </p:txBody>
      </p:sp>
      <p:sp>
        <p:nvSpPr>
          <p:cNvPr id="9" name="Rectangle 7"/>
          <p:cNvSpPr txBox="1">
            <a:spLocks noChangeArrowheads="1"/>
          </p:cNvSpPr>
          <p:nvPr/>
        </p:nvSpPr>
        <p:spPr>
          <a:xfrm>
            <a:off x="5243647" y="1748557"/>
            <a:ext cx="3789600" cy="2106676"/>
          </a:xfrm>
          <a:prstGeom prst="rect">
            <a:avLst/>
          </a:prstGeom>
        </p:spPr>
        <p:txBody>
          <a:bodyPr/>
          <a:lstStyle>
            <a:lvl1pPr marL="342900" indent="-342900" algn="l" rtl="0" eaLnBrk="0" fontAlgn="base" hangingPunct="0">
              <a:lnSpc>
                <a:spcPct val="110000"/>
              </a:lnSpc>
              <a:spcBef>
                <a:spcPct val="45000"/>
              </a:spcBef>
              <a:spcAft>
                <a:spcPct val="45000"/>
              </a:spcAft>
              <a:defRPr sz="1400">
                <a:solidFill>
                  <a:schemeClr val="tx1"/>
                </a:solidFill>
                <a:latin typeface="+mn-lt"/>
                <a:ea typeface="+mn-ea"/>
                <a:cs typeface="+mn-cs"/>
              </a:defRPr>
            </a:lvl1pPr>
            <a:lvl2pPr marL="457200" indent="-228600" algn="l" rtl="0" eaLnBrk="0" fontAlgn="base" hangingPunct="0">
              <a:lnSpc>
                <a:spcPct val="110000"/>
              </a:lnSpc>
              <a:spcBef>
                <a:spcPct val="45000"/>
              </a:spcBef>
              <a:spcAft>
                <a:spcPct val="0"/>
              </a:spcAft>
              <a:buClr>
                <a:srgbClr val="336600"/>
              </a:buClr>
              <a:buChar char="•"/>
              <a:defRPr sz="1400">
                <a:solidFill>
                  <a:schemeClr val="tx1"/>
                </a:solidFill>
                <a:latin typeface="+mn-lt"/>
              </a:defRPr>
            </a:lvl2pPr>
            <a:lvl3pPr marL="914400" indent="-228600" algn="l" rtl="0" eaLnBrk="0" fontAlgn="base" hangingPunct="0">
              <a:lnSpc>
                <a:spcPct val="110000"/>
              </a:lnSpc>
              <a:spcBef>
                <a:spcPct val="45000"/>
              </a:spcBef>
              <a:spcAft>
                <a:spcPct val="0"/>
              </a:spcAft>
              <a:buClr>
                <a:srgbClr val="336600"/>
              </a:buClr>
              <a:buChar char="–"/>
              <a:defRPr sz="1400">
                <a:solidFill>
                  <a:schemeClr val="tx1"/>
                </a:solidFill>
                <a:latin typeface="+mn-lt"/>
              </a:defRPr>
            </a:lvl3pPr>
            <a:lvl4pPr marL="1371600" indent="-228600" algn="l" rtl="0" eaLnBrk="0" fontAlgn="base" hangingPunct="0">
              <a:lnSpc>
                <a:spcPct val="110000"/>
              </a:lnSpc>
              <a:spcBef>
                <a:spcPct val="45000"/>
              </a:spcBef>
              <a:spcAft>
                <a:spcPct val="0"/>
              </a:spcAft>
              <a:buClr>
                <a:srgbClr val="336600"/>
              </a:buClr>
              <a:buChar char="»"/>
              <a:defRPr sz="1400">
                <a:solidFill>
                  <a:schemeClr val="tx1"/>
                </a:solidFill>
                <a:latin typeface="+mn-lt"/>
              </a:defRPr>
            </a:lvl4pPr>
            <a:lvl5pPr marL="1828800" indent="-228600" algn="l" rtl="0" eaLnBrk="0" fontAlgn="base" hangingPunct="0">
              <a:spcBef>
                <a:spcPct val="20000"/>
              </a:spcBef>
              <a:spcAft>
                <a:spcPct val="0"/>
              </a:spcAft>
              <a:buChar char="»"/>
              <a:defRPr>
                <a:solidFill>
                  <a:schemeClr val="tx1"/>
                </a:solidFill>
                <a:latin typeface="+mn-lt"/>
              </a:defRPr>
            </a:lvl5pPr>
            <a:lvl6pPr marL="2286000" indent="-228600" algn="l" rtl="0" fontAlgn="base">
              <a:spcBef>
                <a:spcPct val="20000"/>
              </a:spcBef>
              <a:spcAft>
                <a:spcPct val="0"/>
              </a:spcAft>
              <a:buChar char="»"/>
              <a:defRPr>
                <a:solidFill>
                  <a:schemeClr val="tx1"/>
                </a:solidFill>
                <a:latin typeface="+mn-lt"/>
              </a:defRPr>
            </a:lvl6pPr>
            <a:lvl7pPr marL="2743200" indent="-228600" algn="l" rtl="0" fontAlgn="base">
              <a:spcBef>
                <a:spcPct val="20000"/>
              </a:spcBef>
              <a:spcAft>
                <a:spcPct val="0"/>
              </a:spcAft>
              <a:buChar char="»"/>
              <a:defRPr>
                <a:solidFill>
                  <a:schemeClr val="tx1"/>
                </a:solidFill>
                <a:latin typeface="+mn-lt"/>
              </a:defRPr>
            </a:lvl7pPr>
            <a:lvl8pPr marL="3200400" indent="-228600" algn="l" rtl="0" fontAlgn="base">
              <a:spcBef>
                <a:spcPct val="20000"/>
              </a:spcBef>
              <a:spcAft>
                <a:spcPct val="0"/>
              </a:spcAft>
              <a:buChar char="»"/>
              <a:defRPr>
                <a:solidFill>
                  <a:schemeClr val="tx1"/>
                </a:solidFill>
                <a:latin typeface="+mn-lt"/>
              </a:defRPr>
            </a:lvl8pPr>
            <a:lvl9pPr marL="3657600" indent="-228600" algn="l" rtl="0" fontAlgn="base">
              <a:spcBef>
                <a:spcPct val="20000"/>
              </a:spcBef>
              <a:spcAft>
                <a:spcPct val="0"/>
              </a:spcAft>
              <a:buChar char="»"/>
              <a:defRPr>
                <a:solidFill>
                  <a:schemeClr val="tx1"/>
                </a:solidFill>
                <a:latin typeface="+mn-lt"/>
              </a:defRPr>
            </a:lvl9pPr>
          </a:lstStyle>
          <a:p>
            <a:pPr marL="0" indent="0"/>
            <a:endParaRPr lang="en-US" sz="1300">
              <a:cs typeface="Calibri"/>
            </a:endParaRPr>
          </a:p>
          <a:p>
            <a:pPr marL="0" indent="0" eaLnBrk="1" hangingPunct="1">
              <a:lnSpc>
                <a:spcPct val="100000"/>
              </a:lnSpc>
              <a:spcBef>
                <a:spcPct val="0"/>
              </a:spcBef>
              <a:spcAft>
                <a:spcPct val="0"/>
              </a:spcAft>
            </a:pPr>
            <a:endParaRPr lang="en-US" sz="2800" b="1" kern="0"/>
          </a:p>
        </p:txBody>
      </p:sp>
      <p:cxnSp>
        <p:nvCxnSpPr>
          <p:cNvPr id="10" name="Straight Connector 9">
            <a:extLst>
              <a:ext uri="{FF2B5EF4-FFF2-40B4-BE49-F238E27FC236}">
                <a16:creationId xmlns:a16="http://schemas.microsoft.com/office/drawing/2014/main" id="{7A9A6D2F-CED7-4E05-A0B6-6B830C42DAE1}"/>
              </a:ext>
            </a:extLst>
          </p:cNvPr>
          <p:cNvCxnSpPr/>
          <p:nvPr/>
        </p:nvCxnSpPr>
        <p:spPr>
          <a:xfrm>
            <a:off x="-6" y="852488"/>
            <a:ext cx="9144006"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E82329C-5544-4DC6-88B3-7DC7C67F7734}"/>
              </a:ext>
            </a:extLst>
          </p:cNvPr>
          <p:cNvSpPr txBox="1"/>
          <p:nvPr/>
        </p:nvSpPr>
        <p:spPr>
          <a:xfrm>
            <a:off x="1357135" y="949197"/>
            <a:ext cx="3564842" cy="584775"/>
          </a:xfrm>
          <a:prstGeom prst="rect">
            <a:avLst/>
          </a:prstGeom>
          <a:noFill/>
        </p:spPr>
        <p:txBody>
          <a:bodyPr wrap="square" rtlCol="0">
            <a:spAutoFit/>
          </a:bodyPr>
          <a:lstStyle/>
          <a:p>
            <a:r>
              <a:rPr lang="en-US" dirty="0"/>
              <a:t> </a:t>
            </a:r>
          </a:p>
          <a:p>
            <a:endParaRPr lang="en-US" dirty="0"/>
          </a:p>
        </p:txBody>
      </p:sp>
      <p:sp>
        <p:nvSpPr>
          <p:cNvPr id="11" name="TextBox 10">
            <a:extLst>
              <a:ext uri="{FF2B5EF4-FFF2-40B4-BE49-F238E27FC236}">
                <a16:creationId xmlns:a16="http://schemas.microsoft.com/office/drawing/2014/main" id="{DB6CFEF0-387F-43CD-8756-91FFA62511C7}"/>
              </a:ext>
            </a:extLst>
          </p:cNvPr>
          <p:cNvSpPr txBox="1"/>
          <p:nvPr/>
        </p:nvSpPr>
        <p:spPr>
          <a:xfrm>
            <a:off x="5122448" y="4833561"/>
            <a:ext cx="3712093" cy="553998"/>
          </a:xfrm>
          <a:prstGeom prst="rect">
            <a:avLst/>
          </a:prstGeom>
          <a:noFill/>
        </p:spPr>
        <p:txBody>
          <a:bodyPr wrap="square" rtlCol="0">
            <a:spAutoFit/>
          </a:bodyPr>
          <a:lstStyle/>
          <a:p>
            <a:pPr algn="ctr"/>
            <a:endParaRPr lang="en-US" sz="1400" b="1" dirty="0"/>
          </a:p>
          <a:p>
            <a:endParaRPr lang="en-US" dirty="0"/>
          </a:p>
        </p:txBody>
      </p:sp>
      <p:sp>
        <p:nvSpPr>
          <p:cNvPr id="15" name="TextBox 14">
            <a:extLst>
              <a:ext uri="{FF2B5EF4-FFF2-40B4-BE49-F238E27FC236}">
                <a16:creationId xmlns:a16="http://schemas.microsoft.com/office/drawing/2014/main" id="{A5597CE8-F5F4-4BC4-BE0F-41CCA3502EF5}"/>
              </a:ext>
            </a:extLst>
          </p:cNvPr>
          <p:cNvSpPr txBox="1"/>
          <p:nvPr/>
        </p:nvSpPr>
        <p:spPr>
          <a:xfrm>
            <a:off x="5122448" y="1187185"/>
            <a:ext cx="3712094" cy="523220"/>
          </a:xfrm>
          <a:prstGeom prst="rect">
            <a:avLst/>
          </a:prstGeom>
          <a:noFill/>
        </p:spPr>
        <p:txBody>
          <a:bodyPr wrap="square" rtlCol="0">
            <a:spAutoFit/>
          </a:bodyPr>
          <a:lstStyle/>
          <a:p>
            <a:pPr algn="ctr"/>
            <a:endParaRPr lang="en-US" sz="1400" b="1" dirty="0"/>
          </a:p>
          <a:p>
            <a:pPr algn="ctr"/>
            <a:endParaRPr lang="en-US" sz="1400" b="1" dirty="0"/>
          </a:p>
        </p:txBody>
      </p:sp>
      <p:pic>
        <p:nvPicPr>
          <p:cNvPr id="16" name="Picture 15" descr="A close up of a sign&#10;&#10;Description automatically generated">
            <a:extLst>
              <a:ext uri="{FF2B5EF4-FFF2-40B4-BE49-F238E27FC236}">
                <a16:creationId xmlns:a16="http://schemas.microsoft.com/office/drawing/2014/main" id="{FE9A1636-6FD2-44DC-B4AA-78234C792B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5671" y="6005512"/>
            <a:ext cx="1057576" cy="763805"/>
          </a:xfrm>
          <a:prstGeom prst="rect">
            <a:avLst/>
          </a:prstGeom>
        </p:spPr>
      </p:pic>
      <p:sp>
        <p:nvSpPr>
          <p:cNvPr id="2" name="TextBox 1">
            <a:extLst>
              <a:ext uri="{FF2B5EF4-FFF2-40B4-BE49-F238E27FC236}">
                <a16:creationId xmlns:a16="http://schemas.microsoft.com/office/drawing/2014/main" id="{8930D7A3-444F-479C-88CF-1F1EE0256460}"/>
              </a:ext>
            </a:extLst>
          </p:cNvPr>
          <p:cNvSpPr txBox="1"/>
          <p:nvPr/>
        </p:nvSpPr>
        <p:spPr>
          <a:xfrm>
            <a:off x="165101" y="1187185"/>
            <a:ext cx="8797924" cy="369332"/>
          </a:xfrm>
          <a:prstGeom prst="rect">
            <a:avLst/>
          </a:prstGeom>
          <a:noFill/>
        </p:spPr>
        <p:txBody>
          <a:bodyPr wrap="square" rtlCol="0">
            <a:spAutoFit/>
          </a:bodyPr>
          <a:lstStyle/>
          <a:p>
            <a:pPr algn="ctr"/>
            <a:r>
              <a:rPr lang="en-US" sz="1800" b="1" dirty="0"/>
              <a:t>Conduit Trust</a:t>
            </a:r>
          </a:p>
        </p:txBody>
      </p:sp>
      <p:sp>
        <p:nvSpPr>
          <p:cNvPr id="3" name="TextBox 2">
            <a:extLst>
              <a:ext uri="{FF2B5EF4-FFF2-40B4-BE49-F238E27FC236}">
                <a16:creationId xmlns:a16="http://schemas.microsoft.com/office/drawing/2014/main" id="{EB30A810-DBBE-45F5-A9D8-80E3CAE09F73}"/>
              </a:ext>
            </a:extLst>
          </p:cNvPr>
          <p:cNvSpPr txBox="1"/>
          <p:nvPr/>
        </p:nvSpPr>
        <p:spPr>
          <a:xfrm>
            <a:off x="284905" y="1979414"/>
            <a:ext cx="8558316" cy="1323439"/>
          </a:xfrm>
          <a:prstGeom prst="rect">
            <a:avLst/>
          </a:prstGeom>
          <a:noFill/>
        </p:spPr>
        <p:txBody>
          <a:bodyPr wrap="square" rtlCol="0">
            <a:spAutoFit/>
          </a:bodyPr>
          <a:lstStyle/>
          <a:p>
            <a:pPr marL="285750" indent="-285750" algn="just">
              <a:buFont typeface="Wingdings" panose="05000000000000000000" pitchFamily="2" charset="2"/>
              <a:buChar char="Ø"/>
            </a:pPr>
            <a:r>
              <a:rPr lang="en-US" dirty="0"/>
              <a:t>A trust in which all distributions from the IRA are immediately distributed to the trust beneficiary(</a:t>
            </a:r>
            <a:r>
              <a:rPr lang="en-US" dirty="0" err="1"/>
              <a:t>ies</a:t>
            </a:r>
            <a:r>
              <a:rPr lang="en-US" dirty="0"/>
              <a:t>).</a:t>
            </a:r>
          </a:p>
          <a:p>
            <a:pPr algn="just"/>
            <a:endParaRPr lang="en-US" dirty="0"/>
          </a:p>
          <a:p>
            <a:pPr marL="285750" indent="-285750" algn="just">
              <a:buFont typeface="Wingdings" panose="05000000000000000000" pitchFamily="2" charset="2"/>
              <a:buChar char="Ø"/>
            </a:pPr>
            <a:r>
              <a:rPr lang="en-US" dirty="0"/>
              <a:t>Some asset protection</a:t>
            </a:r>
          </a:p>
          <a:p>
            <a:endParaRPr lang="en-US" dirty="0"/>
          </a:p>
        </p:txBody>
      </p:sp>
      <p:sp>
        <p:nvSpPr>
          <p:cNvPr id="17" name="Rectangle: Rounded Corners 16">
            <a:extLst>
              <a:ext uri="{FF2B5EF4-FFF2-40B4-BE49-F238E27FC236}">
                <a16:creationId xmlns:a16="http://schemas.microsoft.com/office/drawing/2014/main" id="{E693B383-93D0-4C90-8A9E-8FCB2CDC2945}"/>
              </a:ext>
            </a:extLst>
          </p:cNvPr>
          <p:cNvSpPr/>
          <p:nvPr/>
        </p:nvSpPr>
        <p:spPr>
          <a:xfrm>
            <a:off x="276226" y="3644250"/>
            <a:ext cx="1848049" cy="818597"/>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IRA</a:t>
            </a:r>
          </a:p>
        </p:txBody>
      </p:sp>
      <p:sp>
        <p:nvSpPr>
          <p:cNvPr id="18" name="Rectangle: Rounded Corners 17">
            <a:extLst>
              <a:ext uri="{FF2B5EF4-FFF2-40B4-BE49-F238E27FC236}">
                <a16:creationId xmlns:a16="http://schemas.microsoft.com/office/drawing/2014/main" id="{C7148BC1-B399-4558-9BDA-0F344E5E158A}"/>
              </a:ext>
            </a:extLst>
          </p:cNvPr>
          <p:cNvSpPr/>
          <p:nvPr/>
        </p:nvSpPr>
        <p:spPr>
          <a:xfrm>
            <a:off x="3570759" y="3633911"/>
            <a:ext cx="1848049" cy="818597"/>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Conduit</a:t>
            </a:r>
          </a:p>
          <a:p>
            <a:pPr algn="ctr"/>
            <a:r>
              <a:rPr lang="en-US" dirty="0">
                <a:solidFill>
                  <a:schemeClr val="tx1"/>
                </a:solidFill>
              </a:rPr>
              <a:t>Trust</a:t>
            </a:r>
          </a:p>
        </p:txBody>
      </p:sp>
      <p:sp>
        <p:nvSpPr>
          <p:cNvPr id="19" name="Rectangle: Rounded Corners 18">
            <a:extLst>
              <a:ext uri="{FF2B5EF4-FFF2-40B4-BE49-F238E27FC236}">
                <a16:creationId xmlns:a16="http://schemas.microsoft.com/office/drawing/2014/main" id="{C53B6219-CFFB-4CB3-86E0-887C4C297218}"/>
              </a:ext>
            </a:extLst>
          </p:cNvPr>
          <p:cNvSpPr/>
          <p:nvPr/>
        </p:nvSpPr>
        <p:spPr>
          <a:xfrm>
            <a:off x="6978494" y="3654589"/>
            <a:ext cx="1848049" cy="818597"/>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Beneficiary</a:t>
            </a:r>
          </a:p>
        </p:txBody>
      </p:sp>
      <p:cxnSp>
        <p:nvCxnSpPr>
          <p:cNvPr id="20" name="Straight Connector 19">
            <a:extLst>
              <a:ext uri="{FF2B5EF4-FFF2-40B4-BE49-F238E27FC236}">
                <a16:creationId xmlns:a16="http://schemas.microsoft.com/office/drawing/2014/main" id="{E49DF178-C5CD-47AE-B96A-F9239003B9B3}"/>
              </a:ext>
            </a:extLst>
          </p:cNvPr>
          <p:cNvCxnSpPr>
            <a:stCxn id="17" idx="3"/>
            <a:endCxn id="18" idx="1"/>
          </p:cNvCxnSpPr>
          <p:nvPr/>
        </p:nvCxnSpPr>
        <p:spPr>
          <a:xfrm flipV="1">
            <a:off x="2124275" y="4043210"/>
            <a:ext cx="1446484" cy="103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EAC0B7B-B2AA-4D6B-AA8D-8313D1D78DF1}"/>
              </a:ext>
            </a:extLst>
          </p:cNvPr>
          <p:cNvCxnSpPr>
            <a:stCxn id="18" idx="3"/>
            <a:endCxn id="19" idx="1"/>
          </p:cNvCxnSpPr>
          <p:nvPr/>
        </p:nvCxnSpPr>
        <p:spPr>
          <a:xfrm>
            <a:off x="5418808" y="4043210"/>
            <a:ext cx="1559686" cy="206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5C50308-BDB7-4DB0-AEC8-8E500E2EC15A}"/>
              </a:ext>
            </a:extLst>
          </p:cNvPr>
          <p:cNvSpPr txBox="1"/>
          <p:nvPr/>
        </p:nvSpPr>
        <p:spPr>
          <a:xfrm>
            <a:off x="2242723" y="3743173"/>
            <a:ext cx="1461854" cy="307777"/>
          </a:xfrm>
          <a:prstGeom prst="rect">
            <a:avLst/>
          </a:prstGeom>
          <a:noFill/>
        </p:spPr>
        <p:txBody>
          <a:bodyPr wrap="square" rtlCol="0">
            <a:spAutoFit/>
          </a:bodyPr>
          <a:lstStyle/>
          <a:p>
            <a:r>
              <a:rPr lang="en-US" sz="1400" dirty="0"/>
              <a:t>Annual RMD</a:t>
            </a:r>
          </a:p>
        </p:txBody>
      </p:sp>
      <p:sp>
        <p:nvSpPr>
          <p:cNvPr id="28" name="TextBox 27">
            <a:extLst>
              <a:ext uri="{FF2B5EF4-FFF2-40B4-BE49-F238E27FC236}">
                <a16:creationId xmlns:a16="http://schemas.microsoft.com/office/drawing/2014/main" id="{1C3E6B41-5009-4C01-9667-BE548D028E22}"/>
              </a:ext>
            </a:extLst>
          </p:cNvPr>
          <p:cNvSpPr txBox="1"/>
          <p:nvPr/>
        </p:nvSpPr>
        <p:spPr>
          <a:xfrm>
            <a:off x="5552626" y="3743173"/>
            <a:ext cx="1307420" cy="553998"/>
          </a:xfrm>
          <a:prstGeom prst="rect">
            <a:avLst/>
          </a:prstGeom>
          <a:noFill/>
        </p:spPr>
        <p:txBody>
          <a:bodyPr wrap="square" rtlCol="0">
            <a:spAutoFit/>
          </a:bodyPr>
          <a:lstStyle/>
          <a:p>
            <a:r>
              <a:rPr lang="en-US" sz="1400" dirty="0"/>
              <a:t>Annual RMD</a:t>
            </a:r>
          </a:p>
          <a:p>
            <a:endParaRPr lang="en-US" dirty="0"/>
          </a:p>
        </p:txBody>
      </p:sp>
      <p:sp>
        <p:nvSpPr>
          <p:cNvPr id="31" name="TextBox 30">
            <a:extLst>
              <a:ext uri="{FF2B5EF4-FFF2-40B4-BE49-F238E27FC236}">
                <a16:creationId xmlns:a16="http://schemas.microsoft.com/office/drawing/2014/main" id="{0A58B06C-6F90-4238-A1A9-B76D3C0970FB}"/>
              </a:ext>
            </a:extLst>
          </p:cNvPr>
          <p:cNvSpPr txBox="1"/>
          <p:nvPr/>
        </p:nvSpPr>
        <p:spPr>
          <a:xfrm>
            <a:off x="5638800" y="4063888"/>
            <a:ext cx="1108044" cy="307777"/>
          </a:xfrm>
          <a:prstGeom prst="rect">
            <a:avLst/>
          </a:prstGeom>
          <a:noFill/>
        </p:spPr>
        <p:txBody>
          <a:bodyPr wrap="square" rtlCol="0">
            <a:spAutoFit/>
          </a:bodyPr>
          <a:lstStyle/>
          <a:p>
            <a:r>
              <a:rPr lang="en-US" sz="1400" dirty="0"/>
              <a:t>Required</a:t>
            </a:r>
          </a:p>
        </p:txBody>
      </p:sp>
      <p:sp>
        <p:nvSpPr>
          <p:cNvPr id="32" name="TextBox 31">
            <a:extLst>
              <a:ext uri="{FF2B5EF4-FFF2-40B4-BE49-F238E27FC236}">
                <a16:creationId xmlns:a16="http://schemas.microsoft.com/office/drawing/2014/main" id="{F38E9B48-DFAB-4134-94D6-5C6666374634}"/>
              </a:ext>
            </a:extLst>
          </p:cNvPr>
          <p:cNvSpPr txBox="1"/>
          <p:nvPr/>
        </p:nvSpPr>
        <p:spPr>
          <a:xfrm>
            <a:off x="284905" y="5086040"/>
            <a:ext cx="2951635" cy="584775"/>
          </a:xfrm>
          <a:prstGeom prst="rect">
            <a:avLst/>
          </a:prstGeom>
          <a:noFill/>
        </p:spPr>
        <p:txBody>
          <a:bodyPr wrap="square" rtlCol="0">
            <a:spAutoFit/>
          </a:bodyPr>
          <a:lstStyle/>
          <a:p>
            <a:pPr marL="285750" indent="-285750">
              <a:buFont typeface="Wingdings" panose="05000000000000000000" pitchFamily="2" charset="2"/>
              <a:buChar char="Ø"/>
            </a:pPr>
            <a:r>
              <a:rPr lang="en-US" dirty="0"/>
              <a:t>Ten-Year Rule Dilemma</a:t>
            </a:r>
          </a:p>
          <a:p>
            <a:endParaRPr lang="en-US" dirty="0"/>
          </a:p>
        </p:txBody>
      </p:sp>
    </p:spTree>
    <p:extLst>
      <p:ext uri="{BB962C8B-B14F-4D97-AF65-F5344CB8AC3E}">
        <p14:creationId xmlns:p14="http://schemas.microsoft.com/office/powerpoint/2010/main" val="871406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76201" y="52388"/>
            <a:ext cx="8992346" cy="703392"/>
          </a:xfrm>
        </p:spPr>
        <p:txBody>
          <a:bodyPr/>
          <a:lstStyle/>
          <a:p>
            <a:pPr algn="ctr" eaLnBrk="1" hangingPunct="1"/>
            <a:r>
              <a:rPr lang="en-US" sz="2800" dirty="0">
                <a:solidFill>
                  <a:srgbClr val="214200"/>
                </a:solidFill>
              </a:rPr>
              <a:t>The Secure Act – </a:t>
            </a:r>
            <a:r>
              <a:rPr lang="en-US" dirty="0">
                <a:solidFill>
                  <a:srgbClr val="214200"/>
                </a:solidFill>
              </a:rPr>
              <a:t>The Conduit Trust Dilemma</a:t>
            </a:r>
          </a:p>
        </p:txBody>
      </p:sp>
      <p:sp>
        <p:nvSpPr>
          <p:cNvPr id="4" name="Slide Number Placeholder 3"/>
          <p:cNvSpPr>
            <a:spLocks noGrp="1"/>
          </p:cNvSpPr>
          <p:nvPr>
            <p:ph type="sldNum" sz="quarter" idx="10"/>
          </p:nvPr>
        </p:nvSpPr>
        <p:spPr/>
        <p:txBody>
          <a:bodyPr/>
          <a:lstStyle/>
          <a:p>
            <a:pPr>
              <a:defRPr/>
            </a:pPr>
            <a:fld id="{6F13D85F-9AA7-4DB1-A248-9EBB7A53645D}" type="slidenum">
              <a:rPr lang="en-US" smtClean="0"/>
              <a:pPr>
                <a:defRPr/>
              </a:pPr>
              <a:t>27</a:t>
            </a:fld>
            <a:endParaRPr lang="en-US"/>
          </a:p>
        </p:txBody>
      </p:sp>
      <p:sp>
        <p:nvSpPr>
          <p:cNvPr id="9" name="Rectangle 7"/>
          <p:cNvSpPr txBox="1">
            <a:spLocks noChangeArrowheads="1"/>
          </p:cNvSpPr>
          <p:nvPr/>
        </p:nvSpPr>
        <p:spPr>
          <a:xfrm>
            <a:off x="5243647" y="1748557"/>
            <a:ext cx="3789600" cy="2106676"/>
          </a:xfrm>
          <a:prstGeom prst="rect">
            <a:avLst/>
          </a:prstGeom>
        </p:spPr>
        <p:txBody>
          <a:bodyPr/>
          <a:lstStyle>
            <a:lvl1pPr marL="342900" indent="-342900" algn="l" rtl="0" eaLnBrk="0" fontAlgn="base" hangingPunct="0">
              <a:lnSpc>
                <a:spcPct val="110000"/>
              </a:lnSpc>
              <a:spcBef>
                <a:spcPct val="45000"/>
              </a:spcBef>
              <a:spcAft>
                <a:spcPct val="45000"/>
              </a:spcAft>
              <a:defRPr sz="1400">
                <a:solidFill>
                  <a:schemeClr val="tx1"/>
                </a:solidFill>
                <a:latin typeface="+mn-lt"/>
                <a:ea typeface="+mn-ea"/>
                <a:cs typeface="+mn-cs"/>
              </a:defRPr>
            </a:lvl1pPr>
            <a:lvl2pPr marL="457200" indent="-228600" algn="l" rtl="0" eaLnBrk="0" fontAlgn="base" hangingPunct="0">
              <a:lnSpc>
                <a:spcPct val="110000"/>
              </a:lnSpc>
              <a:spcBef>
                <a:spcPct val="45000"/>
              </a:spcBef>
              <a:spcAft>
                <a:spcPct val="0"/>
              </a:spcAft>
              <a:buClr>
                <a:srgbClr val="336600"/>
              </a:buClr>
              <a:buChar char="•"/>
              <a:defRPr sz="1400">
                <a:solidFill>
                  <a:schemeClr val="tx1"/>
                </a:solidFill>
                <a:latin typeface="+mn-lt"/>
              </a:defRPr>
            </a:lvl2pPr>
            <a:lvl3pPr marL="914400" indent="-228600" algn="l" rtl="0" eaLnBrk="0" fontAlgn="base" hangingPunct="0">
              <a:lnSpc>
                <a:spcPct val="110000"/>
              </a:lnSpc>
              <a:spcBef>
                <a:spcPct val="45000"/>
              </a:spcBef>
              <a:spcAft>
                <a:spcPct val="0"/>
              </a:spcAft>
              <a:buClr>
                <a:srgbClr val="336600"/>
              </a:buClr>
              <a:buChar char="–"/>
              <a:defRPr sz="1400">
                <a:solidFill>
                  <a:schemeClr val="tx1"/>
                </a:solidFill>
                <a:latin typeface="+mn-lt"/>
              </a:defRPr>
            </a:lvl3pPr>
            <a:lvl4pPr marL="1371600" indent="-228600" algn="l" rtl="0" eaLnBrk="0" fontAlgn="base" hangingPunct="0">
              <a:lnSpc>
                <a:spcPct val="110000"/>
              </a:lnSpc>
              <a:spcBef>
                <a:spcPct val="45000"/>
              </a:spcBef>
              <a:spcAft>
                <a:spcPct val="0"/>
              </a:spcAft>
              <a:buClr>
                <a:srgbClr val="336600"/>
              </a:buClr>
              <a:buChar char="»"/>
              <a:defRPr sz="1400">
                <a:solidFill>
                  <a:schemeClr val="tx1"/>
                </a:solidFill>
                <a:latin typeface="+mn-lt"/>
              </a:defRPr>
            </a:lvl4pPr>
            <a:lvl5pPr marL="1828800" indent="-228600" algn="l" rtl="0" eaLnBrk="0" fontAlgn="base" hangingPunct="0">
              <a:spcBef>
                <a:spcPct val="20000"/>
              </a:spcBef>
              <a:spcAft>
                <a:spcPct val="0"/>
              </a:spcAft>
              <a:buChar char="»"/>
              <a:defRPr>
                <a:solidFill>
                  <a:schemeClr val="tx1"/>
                </a:solidFill>
                <a:latin typeface="+mn-lt"/>
              </a:defRPr>
            </a:lvl5pPr>
            <a:lvl6pPr marL="2286000" indent="-228600" algn="l" rtl="0" fontAlgn="base">
              <a:spcBef>
                <a:spcPct val="20000"/>
              </a:spcBef>
              <a:spcAft>
                <a:spcPct val="0"/>
              </a:spcAft>
              <a:buChar char="»"/>
              <a:defRPr>
                <a:solidFill>
                  <a:schemeClr val="tx1"/>
                </a:solidFill>
                <a:latin typeface="+mn-lt"/>
              </a:defRPr>
            </a:lvl6pPr>
            <a:lvl7pPr marL="2743200" indent="-228600" algn="l" rtl="0" fontAlgn="base">
              <a:spcBef>
                <a:spcPct val="20000"/>
              </a:spcBef>
              <a:spcAft>
                <a:spcPct val="0"/>
              </a:spcAft>
              <a:buChar char="»"/>
              <a:defRPr>
                <a:solidFill>
                  <a:schemeClr val="tx1"/>
                </a:solidFill>
                <a:latin typeface="+mn-lt"/>
              </a:defRPr>
            </a:lvl7pPr>
            <a:lvl8pPr marL="3200400" indent="-228600" algn="l" rtl="0" fontAlgn="base">
              <a:spcBef>
                <a:spcPct val="20000"/>
              </a:spcBef>
              <a:spcAft>
                <a:spcPct val="0"/>
              </a:spcAft>
              <a:buChar char="»"/>
              <a:defRPr>
                <a:solidFill>
                  <a:schemeClr val="tx1"/>
                </a:solidFill>
                <a:latin typeface="+mn-lt"/>
              </a:defRPr>
            </a:lvl8pPr>
            <a:lvl9pPr marL="3657600" indent="-228600" algn="l" rtl="0" fontAlgn="base">
              <a:spcBef>
                <a:spcPct val="20000"/>
              </a:spcBef>
              <a:spcAft>
                <a:spcPct val="0"/>
              </a:spcAft>
              <a:buChar char="»"/>
              <a:defRPr>
                <a:solidFill>
                  <a:schemeClr val="tx1"/>
                </a:solidFill>
                <a:latin typeface="+mn-lt"/>
              </a:defRPr>
            </a:lvl9pPr>
          </a:lstStyle>
          <a:p>
            <a:pPr marL="0" indent="0"/>
            <a:endParaRPr lang="en-US" sz="1300">
              <a:cs typeface="Calibri"/>
            </a:endParaRPr>
          </a:p>
          <a:p>
            <a:pPr marL="0" indent="0" eaLnBrk="1" hangingPunct="1">
              <a:lnSpc>
                <a:spcPct val="100000"/>
              </a:lnSpc>
              <a:spcBef>
                <a:spcPct val="0"/>
              </a:spcBef>
              <a:spcAft>
                <a:spcPct val="0"/>
              </a:spcAft>
            </a:pPr>
            <a:endParaRPr lang="en-US" sz="2800" b="1" kern="0"/>
          </a:p>
        </p:txBody>
      </p:sp>
      <p:cxnSp>
        <p:nvCxnSpPr>
          <p:cNvPr id="10" name="Straight Connector 9">
            <a:extLst>
              <a:ext uri="{FF2B5EF4-FFF2-40B4-BE49-F238E27FC236}">
                <a16:creationId xmlns:a16="http://schemas.microsoft.com/office/drawing/2014/main" id="{7A9A6D2F-CED7-4E05-A0B6-6B830C42DAE1}"/>
              </a:ext>
            </a:extLst>
          </p:cNvPr>
          <p:cNvCxnSpPr/>
          <p:nvPr/>
        </p:nvCxnSpPr>
        <p:spPr>
          <a:xfrm>
            <a:off x="-6" y="852488"/>
            <a:ext cx="9144006"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E82329C-5544-4DC6-88B3-7DC7C67F7734}"/>
              </a:ext>
            </a:extLst>
          </p:cNvPr>
          <p:cNvSpPr txBox="1"/>
          <p:nvPr/>
        </p:nvSpPr>
        <p:spPr>
          <a:xfrm>
            <a:off x="1357135" y="949197"/>
            <a:ext cx="3564842" cy="584775"/>
          </a:xfrm>
          <a:prstGeom prst="rect">
            <a:avLst/>
          </a:prstGeom>
          <a:noFill/>
        </p:spPr>
        <p:txBody>
          <a:bodyPr wrap="square" rtlCol="0">
            <a:spAutoFit/>
          </a:bodyPr>
          <a:lstStyle/>
          <a:p>
            <a:r>
              <a:rPr lang="en-US" dirty="0"/>
              <a:t> </a:t>
            </a:r>
          </a:p>
          <a:p>
            <a:endParaRPr lang="en-US" dirty="0"/>
          </a:p>
        </p:txBody>
      </p:sp>
      <p:sp>
        <p:nvSpPr>
          <p:cNvPr id="11" name="TextBox 10">
            <a:extLst>
              <a:ext uri="{FF2B5EF4-FFF2-40B4-BE49-F238E27FC236}">
                <a16:creationId xmlns:a16="http://schemas.microsoft.com/office/drawing/2014/main" id="{DB6CFEF0-387F-43CD-8756-91FFA62511C7}"/>
              </a:ext>
            </a:extLst>
          </p:cNvPr>
          <p:cNvSpPr txBox="1"/>
          <p:nvPr/>
        </p:nvSpPr>
        <p:spPr>
          <a:xfrm>
            <a:off x="5122448" y="4833561"/>
            <a:ext cx="3712093" cy="553998"/>
          </a:xfrm>
          <a:prstGeom prst="rect">
            <a:avLst/>
          </a:prstGeom>
          <a:noFill/>
        </p:spPr>
        <p:txBody>
          <a:bodyPr wrap="square" rtlCol="0">
            <a:spAutoFit/>
          </a:bodyPr>
          <a:lstStyle/>
          <a:p>
            <a:pPr algn="ctr"/>
            <a:endParaRPr lang="en-US" sz="1400" b="1" dirty="0"/>
          </a:p>
          <a:p>
            <a:endParaRPr lang="en-US" dirty="0"/>
          </a:p>
        </p:txBody>
      </p:sp>
      <p:sp>
        <p:nvSpPr>
          <p:cNvPr id="15" name="TextBox 14">
            <a:extLst>
              <a:ext uri="{FF2B5EF4-FFF2-40B4-BE49-F238E27FC236}">
                <a16:creationId xmlns:a16="http://schemas.microsoft.com/office/drawing/2014/main" id="{A5597CE8-F5F4-4BC4-BE0F-41CCA3502EF5}"/>
              </a:ext>
            </a:extLst>
          </p:cNvPr>
          <p:cNvSpPr txBox="1"/>
          <p:nvPr/>
        </p:nvSpPr>
        <p:spPr>
          <a:xfrm>
            <a:off x="5122448" y="1187185"/>
            <a:ext cx="3712094" cy="523220"/>
          </a:xfrm>
          <a:prstGeom prst="rect">
            <a:avLst/>
          </a:prstGeom>
          <a:noFill/>
        </p:spPr>
        <p:txBody>
          <a:bodyPr wrap="square" rtlCol="0">
            <a:spAutoFit/>
          </a:bodyPr>
          <a:lstStyle/>
          <a:p>
            <a:pPr algn="ctr"/>
            <a:endParaRPr lang="en-US" sz="1400" b="1" dirty="0"/>
          </a:p>
          <a:p>
            <a:pPr algn="ctr"/>
            <a:endParaRPr lang="en-US" sz="1400" b="1" dirty="0"/>
          </a:p>
        </p:txBody>
      </p:sp>
      <p:pic>
        <p:nvPicPr>
          <p:cNvPr id="16" name="Picture 15" descr="A close up of a sign&#10;&#10;Description automatically generated">
            <a:extLst>
              <a:ext uri="{FF2B5EF4-FFF2-40B4-BE49-F238E27FC236}">
                <a16:creationId xmlns:a16="http://schemas.microsoft.com/office/drawing/2014/main" id="{FE9A1636-6FD2-44DC-B4AA-78234C792B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0971" y="6094195"/>
            <a:ext cx="1057576" cy="763805"/>
          </a:xfrm>
          <a:prstGeom prst="rect">
            <a:avLst/>
          </a:prstGeom>
        </p:spPr>
      </p:pic>
      <p:sp>
        <p:nvSpPr>
          <p:cNvPr id="2" name="TextBox 1">
            <a:extLst>
              <a:ext uri="{FF2B5EF4-FFF2-40B4-BE49-F238E27FC236}">
                <a16:creationId xmlns:a16="http://schemas.microsoft.com/office/drawing/2014/main" id="{0343D7CC-04B7-4971-A6E3-DFAD07801630}"/>
              </a:ext>
            </a:extLst>
          </p:cNvPr>
          <p:cNvSpPr txBox="1"/>
          <p:nvPr/>
        </p:nvSpPr>
        <p:spPr>
          <a:xfrm>
            <a:off x="1790700" y="1981200"/>
            <a:ext cx="5829300" cy="1714490"/>
          </a:xfrm>
          <a:prstGeom prst="rect">
            <a:avLst/>
          </a:prstGeom>
          <a:noFill/>
        </p:spPr>
        <p:txBody>
          <a:bodyPr wrap="square" rtlCol="0">
            <a:spAutoFit/>
          </a:bodyPr>
          <a:lstStyle/>
          <a:p>
            <a:endParaRPr lang="en-US" dirty="0"/>
          </a:p>
        </p:txBody>
      </p:sp>
      <p:graphicFrame>
        <p:nvGraphicFramePr>
          <p:cNvPr id="3" name="Table 5">
            <a:extLst>
              <a:ext uri="{FF2B5EF4-FFF2-40B4-BE49-F238E27FC236}">
                <a16:creationId xmlns:a16="http://schemas.microsoft.com/office/drawing/2014/main" id="{62EE84BF-5859-4CE4-A34B-615ED29706A0}"/>
              </a:ext>
            </a:extLst>
          </p:cNvPr>
          <p:cNvGraphicFramePr>
            <a:graphicFrameLocks noGrp="1"/>
          </p:cNvGraphicFramePr>
          <p:nvPr>
            <p:extLst>
              <p:ext uri="{D42A27DB-BD31-4B8C-83A1-F6EECF244321}">
                <p14:modId xmlns:p14="http://schemas.microsoft.com/office/powerpoint/2010/main" val="3953252824"/>
              </p:ext>
            </p:extLst>
          </p:nvPr>
        </p:nvGraphicFramePr>
        <p:xfrm>
          <a:off x="808938" y="1128097"/>
          <a:ext cx="7448551" cy="4852549"/>
        </p:xfrm>
        <a:graphic>
          <a:graphicData uri="http://schemas.openxmlformats.org/drawingml/2006/table">
            <a:tbl>
              <a:tblPr firstRow="1" bandRow="1">
                <a:tableStyleId>{5C22544A-7EE6-4342-B048-85BDC9FD1C3A}</a:tableStyleId>
              </a:tblPr>
              <a:tblGrid>
                <a:gridCol w="1077117">
                  <a:extLst>
                    <a:ext uri="{9D8B030D-6E8A-4147-A177-3AD203B41FA5}">
                      <a16:colId xmlns:a16="http://schemas.microsoft.com/office/drawing/2014/main" val="2149295618"/>
                    </a:ext>
                  </a:extLst>
                </a:gridCol>
                <a:gridCol w="875059">
                  <a:extLst>
                    <a:ext uri="{9D8B030D-6E8A-4147-A177-3AD203B41FA5}">
                      <a16:colId xmlns:a16="http://schemas.microsoft.com/office/drawing/2014/main" val="486073560"/>
                    </a:ext>
                  </a:extLst>
                </a:gridCol>
                <a:gridCol w="1252311">
                  <a:extLst>
                    <a:ext uri="{9D8B030D-6E8A-4147-A177-3AD203B41FA5}">
                      <a16:colId xmlns:a16="http://schemas.microsoft.com/office/drawing/2014/main" val="2990899426"/>
                    </a:ext>
                  </a:extLst>
                </a:gridCol>
                <a:gridCol w="2370868">
                  <a:extLst>
                    <a:ext uri="{9D8B030D-6E8A-4147-A177-3AD203B41FA5}">
                      <a16:colId xmlns:a16="http://schemas.microsoft.com/office/drawing/2014/main" val="1756476952"/>
                    </a:ext>
                  </a:extLst>
                </a:gridCol>
                <a:gridCol w="1873196">
                  <a:extLst>
                    <a:ext uri="{9D8B030D-6E8A-4147-A177-3AD203B41FA5}">
                      <a16:colId xmlns:a16="http://schemas.microsoft.com/office/drawing/2014/main" val="1003949058"/>
                    </a:ext>
                  </a:extLst>
                </a:gridCol>
              </a:tblGrid>
              <a:tr h="400398">
                <a:tc rowSpan="2" gridSpan="2">
                  <a:txBody>
                    <a:bodyPr/>
                    <a:lstStyle/>
                    <a:p>
                      <a:pPr algn="ctr"/>
                      <a:endParaRPr lang="en-US" sz="1400" dirty="0"/>
                    </a:p>
                    <a:p>
                      <a:pPr algn="ctr"/>
                      <a:r>
                        <a:rPr lang="en-US" sz="1600" dirty="0"/>
                        <a:t>Years After Death</a:t>
                      </a:r>
                    </a:p>
                  </a:txBody>
                  <a:tcPr>
                    <a:solidFill>
                      <a:srgbClr val="4D5DD3"/>
                    </a:solidFill>
                  </a:tcPr>
                </a:tc>
                <a:tc rowSpan="2" hMerge="1">
                  <a:txBody>
                    <a:bodyPr/>
                    <a:lstStyle/>
                    <a:p>
                      <a:endParaRPr lang="en-US"/>
                    </a:p>
                  </a:txBody>
                  <a:tcPr/>
                </a:tc>
                <a:tc rowSpan="2">
                  <a:txBody>
                    <a:bodyPr/>
                    <a:lstStyle/>
                    <a:p>
                      <a:pPr algn="ctr"/>
                      <a:r>
                        <a:rPr lang="en-US" sz="1600" dirty="0"/>
                        <a:t>Current RMD Method</a:t>
                      </a:r>
                    </a:p>
                  </a:txBody>
                  <a:tcPr>
                    <a:solidFill>
                      <a:srgbClr val="4D5DD3"/>
                    </a:solidFill>
                  </a:tcPr>
                </a:tc>
                <a:tc gridSpan="2">
                  <a:txBody>
                    <a:bodyPr/>
                    <a:lstStyle/>
                    <a:p>
                      <a:pPr algn="ctr"/>
                      <a:r>
                        <a:rPr lang="en-US" sz="1600" dirty="0"/>
                        <a:t>10-Year Rule Options</a:t>
                      </a:r>
                    </a:p>
                  </a:txBody>
                  <a:tcPr>
                    <a:solidFill>
                      <a:srgbClr val="4D5DD3"/>
                    </a:solidFill>
                  </a:tcPr>
                </a:tc>
                <a:tc hMerge="1">
                  <a:txBody>
                    <a:bodyPr/>
                    <a:lstStyle/>
                    <a:p>
                      <a:endParaRPr lang="en-US" dirty="0"/>
                    </a:p>
                  </a:txBody>
                  <a:tcPr>
                    <a:solidFill>
                      <a:srgbClr val="4D5DD3"/>
                    </a:solidFill>
                  </a:tcPr>
                </a:tc>
                <a:extLst>
                  <a:ext uri="{0D108BD9-81ED-4DB2-BD59-A6C34878D82A}">
                    <a16:rowId xmlns:a16="http://schemas.microsoft.com/office/drawing/2014/main" val="1741490360"/>
                  </a:ext>
                </a:extLst>
              </a:tr>
              <a:tr h="400398">
                <a:tc gridSpan="2"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p>
                      <a:pPr algn="ctr"/>
                      <a:r>
                        <a:rPr lang="en-US" sz="1600" dirty="0">
                          <a:solidFill>
                            <a:schemeClr val="bg1"/>
                          </a:solidFill>
                        </a:rPr>
                        <a:t>Equal Schedule</a:t>
                      </a:r>
                    </a:p>
                  </a:txBody>
                  <a:tcPr>
                    <a:solidFill>
                      <a:srgbClr val="4D5DD3"/>
                    </a:solidFill>
                  </a:tcPr>
                </a:tc>
                <a:tc>
                  <a:txBody>
                    <a:bodyPr/>
                    <a:lstStyle/>
                    <a:p>
                      <a:pPr algn="ctr"/>
                      <a:r>
                        <a:rPr lang="en-US" sz="1600" dirty="0">
                          <a:solidFill>
                            <a:schemeClr val="bg1"/>
                          </a:solidFill>
                        </a:rPr>
                        <a:t>Full Deferral</a:t>
                      </a:r>
                    </a:p>
                  </a:txBody>
                  <a:tcPr>
                    <a:solidFill>
                      <a:srgbClr val="4D5DD3"/>
                    </a:solidFill>
                  </a:tcPr>
                </a:tc>
                <a:extLst>
                  <a:ext uri="{0D108BD9-81ED-4DB2-BD59-A6C34878D82A}">
                    <a16:rowId xmlns:a16="http://schemas.microsoft.com/office/drawing/2014/main" val="2839726883"/>
                  </a:ext>
                </a:extLst>
              </a:tr>
              <a:tr h="313679">
                <a:tc>
                  <a:txBody>
                    <a:bodyPr/>
                    <a:lstStyle/>
                    <a:p>
                      <a:pPr algn="ctr"/>
                      <a:r>
                        <a:rPr lang="en-US" sz="1400" dirty="0"/>
                        <a:t>0</a:t>
                      </a:r>
                    </a:p>
                  </a:txBody>
                  <a:tcPr>
                    <a:solidFill>
                      <a:srgbClr val="99CCFF"/>
                    </a:solidFill>
                  </a:tcPr>
                </a:tc>
                <a:tc>
                  <a:txBody>
                    <a:bodyPr/>
                    <a:lstStyle/>
                    <a:p>
                      <a:pPr algn="ctr"/>
                      <a:r>
                        <a:rPr lang="en-US" sz="1400" dirty="0"/>
                        <a:t>30</a:t>
                      </a:r>
                    </a:p>
                  </a:txBody>
                  <a:tcPr>
                    <a:solidFill>
                      <a:srgbClr val="99CCFF"/>
                    </a:solidFill>
                  </a:tcPr>
                </a:tc>
                <a:tc>
                  <a:txBody>
                    <a:bodyPr/>
                    <a:lstStyle/>
                    <a:p>
                      <a:pPr algn="ctr"/>
                      <a:r>
                        <a:rPr lang="en-US" sz="1400" dirty="0"/>
                        <a:t>$18,762</a:t>
                      </a:r>
                    </a:p>
                  </a:txBody>
                  <a:tcPr>
                    <a:solidFill>
                      <a:srgbClr val="99CCFF"/>
                    </a:solidFill>
                  </a:tcPr>
                </a:tc>
                <a:tc>
                  <a:txBody>
                    <a:bodyPr/>
                    <a:lstStyle/>
                    <a:p>
                      <a:pPr algn="ctr"/>
                      <a:r>
                        <a:rPr lang="en-US" sz="1400" dirty="0"/>
                        <a:t>$142,378</a:t>
                      </a:r>
                    </a:p>
                  </a:txBody>
                  <a:tcPr>
                    <a:solidFill>
                      <a:srgbClr val="99CCFF"/>
                    </a:solidFill>
                  </a:tcPr>
                </a:tc>
                <a:tc>
                  <a:txBody>
                    <a:bodyPr/>
                    <a:lstStyle/>
                    <a:p>
                      <a:pPr algn="ctr"/>
                      <a:r>
                        <a:rPr lang="en-US" sz="1400" dirty="0"/>
                        <a:t>$0</a:t>
                      </a:r>
                    </a:p>
                  </a:txBody>
                  <a:tcPr>
                    <a:solidFill>
                      <a:srgbClr val="99CCFF"/>
                    </a:solidFill>
                  </a:tcPr>
                </a:tc>
                <a:extLst>
                  <a:ext uri="{0D108BD9-81ED-4DB2-BD59-A6C34878D82A}">
                    <a16:rowId xmlns:a16="http://schemas.microsoft.com/office/drawing/2014/main" val="517453863"/>
                  </a:ext>
                </a:extLst>
              </a:tr>
              <a:tr h="313679">
                <a:tc>
                  <a:txBody>
                    <a:bodyPr/>
                    <a:lstStyle/>
                    <a:p>
                      <a:pPr algn="ctr"/>
                      <a:r>
                        <a:rPr lang="en-US" sz="1400" dirty="0"/>
                        <a:t>1</a:t>
                      </a:r>
                    </a:p>
                  </a:txBody>
                  <a:tcPr>
                    <a:solidFill>
                      <a:schemeClr val="bg1"/>
                    </a:solidFill>
                  </a:tcPr>
                </a:tc>
                <a:tc>
                  <a:txBody>
                    <a:bodyPr/>
                    <a:lstStyle/>
                    <a:p>
                      <a:pPr algn="ctr"/>
                      <a:r>
                        <a:rPr lang="en-US" sz="1400" dirty="0"/>
                        <a:t>31</a:t>
                      </a:r>
                    </a:p>
                  </a:txBody>
                  <a:tcPr>
                    <a:solidFill>
                      <a:schemeClr val="bg1"/>
                    </a:solidFill>
                  </a:tcPr>
                </a:tc>
                <a:tc>
                  <a:txBody>
                    <a:bodyPr/>
                    <a:lstStyle/>
                    <a:p>
                      <a:pPr algn="ctr"/>
                      <a:r>
                        <a:rPr lang="en-US" sz="1400" dirty="0"/>
                        <a:t>$20,100</a:t>
                      </a: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rPr>
                        <a:t>$142,378</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rPr>
                        <a:t>$0</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chemeClr val="bg1"/>
                    </a:solidFill>
                  </a:tcPr>
                </a:tc>
                <a:extLst>
                  <a:ext uri="{0D108BD9-81ED-4DB2-BD59-A6C34878D82A}">
                    <a16:rowId xmlns:a16="http://schemas.microsoft.com/office/drawing/2014/main" val="3175511238"/>
                  </a:ext>
                </a:extLst>
              </a:tr>
              <a:tr h="313679">
                <a:tc>
                  <a:txBody>
                    <a:bodyPr/>
                    <a:lstStyle/>
                    <a:p>
                      <a:pPr algn="ctr"/>
                      <a:r>
                        <a:rPr lang="en-US" sz="1400" dirty="0"/>
                        <a:t>2</a:t>
                      </a:r>
                    </a:p>
                  </a:txBody>
                  <a:tcPr>
                    <a:solidFill>
                      <a:srgbClr val="99CCFF"/>
                    </a:solidFill>
                  </a:tcPr>
                </a:tc>
                <a:tc>
                  <a:txBody>
                    <a:bodyPr/>
                    <a:lstStyle/>
                    <a:p>
                      <a:pPr algn="ctr"/>
                      <a:r>
                        <a:rPr lang="en-US" sz="1400" dirty="0"/>
                        <a:t>32</a:t>
                      </a:r>
                    </a:p>
                  </a:txBody>
                  <a:tcPr>
                    <a:solidFill>
                      <a:srgbClr val="99CCFF"/>
                    </a:solidFill>
                  </a:tcPr>
                </a:tc>
                <a:tc>
                  <a:txBody>
                    <a:bodyPr/>
                    <a:lstStyle/>
                    <a:p>
                      <a:pPr algn="ctr"/>
                      <a:r>
                        <a:rPr lang="en-US" sz="1400" dirty="0"/>
                        <a:t>$21,535</a:t>
                      </a:r>
                    </a:p>
                  </a:txBody>
                  <a:tcPr>
                    <a:solidFill>
                      <a:srgbClr val="99C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rPr>
                        <a:t>$142,378</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rgbClr val="99C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rPr>
                        <a:t>$0</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rgbClr val="99CCFF"/>
                    </a:solidFill>
                  </a:tcPr>
                </a:tc>
                <a:extLst>
                  <a:ext uri="{0D108BD9-81ED-4DB2-BD59-A6C34878D82A}">
                    <a16:rowId xmlns:a16="http://schemas.microsoft.com/office/drawing/2014/main" val="2218304715"/>
                  </a:ext>
                </a:extLst>
              </a:tr>
              <a:tr h="313679">
                <a:tc>
                  <a:txBody>
                    <a:bodyPr/>
                    <a:lstStyle/>
                    <a:p>
                      <a:pPr algn="ctr"/>
                      <a:r>
                        <a:rPr lang="en-US" sz="1400" dirty="0"/>
                        <a:t>3</a:t>
                      </a:r>
                    </a:p>
                  </a:txBody>
                  <a:tcPr>
                    <a:solidFill>
                      <a:schemeClr val="bg1"/>
                    </a:solidFill>
                  </a:tcPr>
                </a:tc>
                <a:tc>
                  <a:txBody>
                    <a:bodyPr/>
                    <a:lstStyle/>
                    <a:p>
                      <a:pPr algn="ctr"/>
                      <a:r>
                        <a:rPr lang="en-US" sz="1400" dirty="0"/>
                        <a:t>33</a:t>
                      </a:r>
                    </a:p>
                  </a:txBody>
                  <a:tcPr>
                    <a:solidFill>
                      <a:schemeClr val="bg1"/>
                    </a:solidFill>
                  </a:tcPr>
                </a:tc>
                <a:tc>
                  <a:txBody>
                    <a:bodyPr/>
                    <a:lstStyle/>
                    <a:p>
                      <a:pPr algn="ctr"/>
                      <a:r>
                        <a:rPr lang="en-US" sz="1400" dirty="0"/>
                        <a:t>$23,072</a:t>
                      </a: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rPr>
                        <a:t>$142,378</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rPr>
                        <a:t>$0</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chemeClr val="bg1"/>
                    </a:solidFill>
                  </a:tcPr>
                </a:tc>
                <a:extLst>
                  <a:ext uri="{0D108BD9-81ED-4DB2-BD59-A6C34878D82A}">
                    <a16:rowId xmlns:a16="http://schemas.microsoft.com/office/drawing/2014/main" val="2519474714"/>
                  </a:ext>
                </a:extLst>
              </a:tr>
              <a:tr h="313679">
                <a:tc>
                  <a:txBody>
                    <a:bodyPr/>
                    <a:lstStyle/>
                    <a:p>
                      <a:pPr algn="ctr"/>
                      <a:r>
                        <a:rPr lang="en-US" sz="1400" dirty="0"/>
                        <a:t>4</a:t>
                      </a:r>
                    </a:p>
                  </a:txBody>
                  <a:tcPr>
                    <a:solidFill>
                      <a:srgbClr val="99CCFF"/>
                    </a:solidFill>
                  </a:tcPr>
                </a:tc>
                <a:tc>
                  <a:txBody>
                    <a:bodyPr/>
                    <a:lstStyle/>
                    <a:p>
                      <a:pPr algn="ctr"/>
                      <a:r>
                        <a:rPr lang="en-US" sz="1400" dirty="0"/>
                        <a:t>34</a:t>
                      </a:r>
                    </a:p>
                  </a:txBody>
                  <a:tcPr>
                    <a:solidFill>
                      <a:srgbClr val="99CCFF"/>
                    </a:solidFill>
                  </a:tcPr>
                </a:tc>
                <a:tc>
                  <a:txBody>
                    <a:bodyPr/>
                    <a:lstStyle/>
                    <a:p>
                      <a:pPr algn="ctr"/>
                      <a:r>
                        <a:rPr lang="en-US" sz="1400" dirty="0"/>
                        <a:t>$24,720</a:t>
                      </a:r>
                    </a:p>
                  </a:txBody>
                  <a:tcPr>
                    <a:solidFill>
                      <a:srgbClr val="99C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rPr>
                        <a:t>$142,378</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rgbClr val="99C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rPr>
                        <a:t>$0</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rgbClr val="99CCFF"/>
                    </a:solidFill>
                  </a:tcPr>
                </a:tc>
                <a:extLst>
                  <a:ext uri="{0D108BD9-81ED-4DB2-BD59-A6C34878D82A}">
                    <a16:rowId xmlns:a16="http://schemas.microsoft.com/office/drawing/2014/main" val="587118025"/>
                  </a:ext>
                </a:extLst>
              </a:tr>
              <a:tr h="313679">
                <a:tc>
                  <a:txBody>
                    <a:bodyPr/>
                    <a:lstStyle/>
                    <a:p>
                      <a:pPr algn="ctr"/>
                      <a:r>
                        <a:rPr lang="en-US" sz="1400" dirty="0"/>
                        <a:t>5</a:t>
                      </a:r>
                    </a:p>
                  </a:txBody>
                  <a:tcPr>
                    <a:solidFill>
                      <a:schemeClr val="bg1"/>
                    </a:solidFill>
                  </a:tcPr>
                </a:tc>
                <a:tc>
                  <a:txBody>
                    <a:bodyPr/>
                    <a:lstStyle/>
                    <a:p>
                      <a:pPr algn="ctr"/>
                      <a:r>
                        <a:rPr lang="en-US" sz="1400" dirty="0"/>
                        <a:t>35</a:t>
                      </a:r>
                    </a:p>
                  </a:txBody>
                  <a:tcPr>
                    <a:solidFill>
                      <a:schemeClr val="bg1"/>
                    </a:solidFill>
                  </a:tcPr>
                </a:tc>
                <a:tc>
                  <a:txBody>
                    <a:bodyPr/>
                    <a:lstStyle/>
                    <a:p>
                      <a:pPr algn="ctr"/>
                      <a:r>
                        <a:rPr lang="en-US" sz="1400" dirty="0"/>
                        <a:t>$26,486</a:t>
                      </a: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rPr>
                        <a:t>$142,378</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rPr>
                        <a:t>$0</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chemeClr val="bg1"/>
                    </a:solidFill>
                  </a:tcPr>
                </a:tc>
                <a:extLst>
                  <a:ext uri="{0D108BD9-81ED-4DB2-BD59-A6C34878D82A}">
                    <a16:rowId xmlns:a16="http://schemas.microsoft.com/office/drawing/2014/main" val="2730860081"/>
                  </a:ext>
                </a:extLst>
              </a:tr>
              <a:tr h="313679">
                <a:tc>
                  <a:txBody>
                    <a:bodyPr/>
                    <a:lstStyle/>
                    <a:p>
                      <a:pPr algn="ctr"/>
                      <a:r>
                        <a:rPr lang="en-US" sz="1400" dirty="0"/>
                        <a:t>6</a:t>
                      </a:r>
                    </a:p>
                  </a:txBody>
                  <a:tcPr>
                    <a:solidFill>
                      <a:srgbClr val="99CCFF"/>
                    </a:solidFill>
                  </a:tcPr>
                </a:tc>
                <a:tc>
                  <a:txBody>
                    <a:bodyPr/>
                    <a:lstStyle/>
                    <a:p>
                      <a:pPr algn="ctr"/>
                      <a:r>
                        <a:rPr lang="en-US" sz="1400" dirty="0"/>
                        <a:t>36</a:t>
                      </a:r>
                    </a:p>
                  </a:txBody>
                  <a:tcPr>
                    <a:solidFill>
                      <a:srgbClr val="99CCFF"/>
                    </a:solidFill>
                  </a:tcPr>
                </a:tc>
                <a:tc>
                  <a:txBody>
                    <a:bodyPr/>
                    <a:lstStyle/>
                    <a:p>
                      <a:pPr algn="ctr"/>
                      <a:r>
                        <a:rPr lang="en-US" sz="1400" dirty="0"/>
                        <a:t>$28,379</a:t>
                      </a:r>
                    </a:p>
                  </a:txBody>
                  <a:tcPr>
                    <a:solidFill>
                      <a:srgbClr val="99C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rPr>
                        <a:t>$142,378</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rgbClr val="99C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rPr>
                        <a:t>$0</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rgbClr val="99CCFF"/>
                    </a:solidFill>
                  </a:tcPr>
                </a:tc>
                <a:extLst>
                  <a:ext uri="{0D108BD9-81ED-4DB2-BD59-A6C34878D82A}">
                    <a16:rowId xmlns:a16="http://schemas.microsoft.com/office/drawing/2014/main" val="443144256"/>
                  </a:ext>
                </a:extLst>
              </a:tr>
              <a:tr h="313679">
                <a:tc>
                  <a:txBody>
                    <a:bodyPr/>
                    <a:lstStyle/>
                    <a:p>
                      <a:pPr algn="ctr"/>
                      <a:r>
                        <a:rPr lang="en-US" sz="1400" dirty="0"/>
                        <a:t>7</a:t>
                      </a:r>
                    </a:p>
                  </a:txBody>
                  <a:tcPr>
                    <a:solidFill>
                      <a:schemeClr val="bg1"/>
                    </a:solidFill>
                  </a:tcPr>
                </a:tc>
                <a:tc>
                  <a:txBody>
                    <a:bodyPr/>
                    <a:lstStyle/>
                    <a:p>
                      <a:pPr algn="ctr"/>
                      <a:r>
                        <a:rPr lang="en-US" sz="1400" dirty="0"/>
                        <a:t>37</a:t>
                      </a:r>
                    </a:p>
                  </a:txBody>
                  <a:tcPr>
                    <a:solidFill>
                      <a:schemeClr val="bg1"/>
                    </a:solidFill>
                  </a:tcPr>
                </a:tc>
                <a:tc>
                  <a:txBody>
                    <a:bodyPr/>
                    <a:lstStyle/>
                    <a:p>
                      <a:pPr algn="ctr"/>
                      <a:r>
                        <a:rPr lang="en-US" sz="1400" dirty="0"/>
                        <a:t>$30,409</a:t>
                      </a: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rPr>
                        <a:t>$142,378</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rPr>
                        <a:t>$0</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chemeClr val="bg1"/>
                    </a:solidFill>
                  </a:tcPr>
                </a:tc>
                <a:extLst>
                  <a:ext uri="{0D108BD9-81ED-4DB2-BD59-A6C34878D82A}">
                    <a16:rowId xmlns:a16="http://schemas.microsoft.com/office/drawing/2014/main" val="4231155770"/>
                  </a:ext>
                </a:extLst>
              </a:tr>
              <a:tr h="313679">
                <a:tc>
                  <a:txBody>
                    <a:bodyPr/>
                    <a:lstStyle/>
                    <a:p>
                      <a:pPr algn="ctr"/>
                      <a:r>
                        <a:rPr lang="en-US" sz="1400" dirty="0"/>
                        <a:t>8</a:t>
                      </a:r>
                    </a:p>
                  </a:txBody>
                  <a:tcPr>
                    <a:solidFill>
                      <a:srgbClr val="99CCFF"/>
                    </a:solidFill>
                  </a:tcPr>
                </a:tc>
                <a:tc>
                  <a:txBody>
                    <a:bodyPr/>
                    <a:lstStyle/>
                    <a:p>
                      <a:pPr algn="ctr"/>
                      <a:r>
                        <a:rPr lang="en-US" sz="1400" dirty="0"/>
                        <a:t>38</a:t>
                      </a:r>
                    </a:p>
                  </a:txBody>
                  <a:tcPr>
                    <a:solidFill>
                      <a:srgbClr val="99CCFF"/>
                    </a:solidFill>
                  </a:tcPr>
                </a:tc>
                <a:tc>
                  <a:txBody>
                    <a:bodyPr/>
                    <a:lstStyle/>
                    <a:p>
                      <a:pPr algn="ctr"/>
                      <a:r>
                        <a:rPr lang="en-US" sz="1400" dirty="0"/>
                        <a:t>$32,584</a:t>
                      </a:r>
                    </a:p>
                  </a:txBody>
                  <a:tcPr>
                    <a:solidFill>
                      <a:srgbClr val="99C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rPr>
                        <a:t>$142,378</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rgbClr val="99C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rPr>
                        <a:t>$0</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rgbClr val="99CCFF"/>
                    </a:solidFill>
                  </a:tcPr>
                </a:tc>
                <a:extLst>
                  <a:ext uri="{0D108BD9-81ED-4DB2-BD59-A6C34878D82A}">
                    <a16:rowId xmlns:a16="http://schemas.microsoft.com/office/drawing/2014/main" val="1243201299"/>
                  </a:ext>
                </a:extLst>
              </a:tr>
              <a:tr h="313679">
                <a:tc>
                  <a:txBody>
                    <a:bodyPr/>
                    <a:lstStyle/>
                    <a:p>
                      <a:pPr algn="ctr"/>
                      <a:r>
                        <a:rPr lang="en-US" sz="1400" dirty="0"/>
                        <a:t>9</a:t>
                      </a:r>
                    </a:p>
                  </a:txBody>
                  <a:tcPr>
                    <a:solidFill>
                      <a:schemeClr val="bg1"/>
                    </a:solidFill>
                  </a:tcPr>
                </a:tc>
                <a:tc>
                  <a:txBody>
                    <a:bodyPr/>
                    <a:lstStyle/>
                    <a:p>
                      <a:pPr algn="ctr"/>
                      <a:r>
                        <a:rPr lang="en-US" sz="1400" dirty="0"/>
                        <a:t>39</a:t>
                      </a:r>
                    </a:p>
                  </a:txBody>
                  <a:tcPr>
                    <a:solidFill>
                      <a:schemeClr val="bg1"/>
                    </a:solidFill>
                  </a:tcPr>
                </a:tc>
                <a:tc>
                  <a:txBody>
                    <a:bodyPr/>
                    <a:lstStyle/>
                    <a:p>
                      <a:pPr algn="ctr"/>
                      <a:r>
                        <a:rPr lang="en-US" sz="1400" dirty="0"/>
                        <a:t>$34,917</a:t>
                      </a: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rPr>
                        <a:t>$142,378</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rPr>
                        <a:t>$0</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chemeClr val="bg1"/>
                    </a:solidFill>
                  </a:tcPr>
                </a:tc>
                <a:extLst>
                  <a:ext uri="{0D108BD9-81ED-4DB2-BD59-A6C34878D82A}">
                    <a16:rowId xmlns:a16="http://schemas.microsoft.com/office/drawing/2014/main" val="3729218691"/>
                  </a:ext>
                </a:extLst>
              </a:tr>
              <a:tr h="313679">
                <a:tc>
                  <a:txBody>
                    <a:bodyPr/>
                    <a:lstStyle/>
                    <a:p>
                      <a:pPr algn="ctr"/>
                      <a:r>
                        <a:rPr lang="en-US" sz="1400" dirty="0"/>
                        <a:t>10</a:t>
                      </a:r>
                    </a:p>
                  </a:txBody>
                  <a:tcPr>
                    <a:solidFill>
                      <a:srgbClr val="99CCFF"/>
                    </a:solidFill>
                  </a:tcPr>
                </a:tc>
                <a:tc>
                  <a:txBody>
                    <a:bodyPr/>
                    <a:lstStyle/>
                    <a:p>
                      <a:pPr algn="ctr"/>
                      <a:r>
                        <a:rPr lang="en-US" sz="1400" dirty="0"/>
                        <a:t>40</a:t>
                      </a:r>
                    </a:p>
                  </a:txBody>
                  <a:tcPr>
                    <a:solidFill>
                      <a:srgbClr val="99CCFF"/>
                    </a:solidFill>
                  </a:tcPr>
                </a:tc>
                <a:tc>
                  <a:txBody>
                    <a:bodyPr/>
                    <a:lstStyle/>
                    <a:p>
                      <a:pPr algn="ctr"/>
                      <a:r>
                        <a:rPr lang="en-US" sz="1400" dirty="0"/>
                        <a:t>$37,417</a:t>
                      </a:r>
                    </a:p>
                  </a:txBody>
                  <a:tcPr>
                    <a:solidFill>
                      <a:srgbClr val="99C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rPr>
                        <a:t>$142,378</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rgbClr val="99CCFF"/>
                    </a:solidFill>
                  </a:tcPr>
                </a:tc>
                <a:tc>
                  <a:txBody>
                    <a:bodyPr/>
                    <a:lstStyle/>
                    <a:p>
                      <a:pPr algn="ctr"/>
                      <a:r>
                        <a:rPr lang="en-US" sz="1400" dirty="0"/>
                        <a:t>$1,967,151</a:t>
                      </a:r>
                    </a:p>
                  </a:txBody>
                  <a:tcPr>
                    <a:solidFill>
                      <a:srgbClr val="99CCFF"/>
                    </a:solidFill>
                  </a:tcPr>
                </a:tc>
                <a:extLst>
                  <a:ext uri="{0D108BD9-81ED-4DB2-BD59-A6C34878D82A}">
                    <a16:rowId xmlns:a16="http://schemas.microsoft.com/office/drawing/2014/main" val="1916286077"/>
                  </a:ext>
                </a:extLst>
              </a:tr>
              <a:tr h="5504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$298,381</a:t>
                      </a:r>
                    </a:p>
                    <a:p>
                      <a:endParaRPr lang="en-US" dirty="0"/>
                    </a:p>
                  </a:txBody>
                  <a:tcPr>
                    <a:solidFill>
                      <a:srgbClr val="4D5DD3"/>
                    </a:solidFill>
                  </a:tcPr>
                </a:tc>
                <a:tc>
                  <a:txBody>
                    <a:bodyPr/>
                    <a:lstStyle/>
                    <a:p>
                      <a:endParaRPr lang="en-US" dirty="0"/>
                    </a:p>
                  </a:txBody>
                  <a:tcPr>
                    <a:solidFill>
                      <a:srgbClr val="4D5DD3"/>
                    </a:solidFill>
                  </a:tcPr>
                </a:tc>
                <a:tc>
                  <a:txBody>
                    <a:bodyPr/>
                    <a:lstStyle/>
                    <a:p>
                      <a:pPr algn="ctr"/>
                      <a:r>
                        <a:rPr lang="en-US" sz="1400" dirty="0"/>
                        <a:t>$298,381</a:t>
                      </a:r>
                    </a:p>
                  </a:txBody>
                  <a:tcPr>
                    <a:solidFill>
                      <a:srgbClr val="4D5DD3"/>
                    </a:solidFill>
                  </a:tcPr>
                </a:tc>
                <a:tc>
                  <a:txBody>
                    <a:bodyPr/>
                    <a:lstStyle/>
                    <a:p>
                      <a:pPr algn="ctr"/>
                      <a:r>
                        <a:rPr lang="en-US" sz="1400" dirty="0"/>
                        <a:t>$1,423,780</a:t>
                      </a:r>
                    </a:p>
                  </a:txBody>
                  <a:tcPr>
                    <a:solidFill>
                      <a:srgbClr val="4D5DD3"/>
                    </a:solidFill>
                  </a:tcPr>
                </a:tc>
                <a:tc>
                  <a:txBody>
                    <a:bodyPr/>
                    <a:lstStyle/>
                    <a:p>
                      <a:endParaRPr lang="en-US" dirty="0"/>
                    </a:p>
                  </a:txBody>
                  <a:tcPr>
                    <a:solidFill>
                      <a:srgbClr val="4D5DD3"/>
                    </a:solidFill>
                  </a:tcPr>
                </a:tc>
                <a:extLst>
                  <a:ext uri="{0D108BD9-81ED-4DB2-BD59-A6C34878D82A}">
                    <a16:rowId xmlns:a16="http://schemas.microsoft.com/office/drawing/2014/main" val="3273898137"/>
                  </a:ext>
                </a:extLst>
              </a:tr>
            </a:tbl>
          </a:graphicData>
        </a:graphic>
      </p:graphicFrame>
    </p:spTree>
    <p:extLst>
      <p:ext uri="{BB962C8B-B14F-4D97-AF65-F5344CB8AC3E}">
        <p14:creationId xmlns:p14="http://schemas.microsoft.com/office/powerpoint/2010/main" val="1783028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76201" y="52388"/>
            <a:ext cx="8992346" cy="703392"/>
          </a:xfrm>
        </p:spPr>
        <p:txBody>
          <a:bodyPr/>
          <a:lstStyle/>
          <a:p>
            <a:pPr algn="ctr" eaLnBrk="1" hangingPunct="1"/>
            <a:r>
              <a:rPr lang="en-US" sz="2800" dirty="0">
                <a:solidFill>
                  <a:srgbClr val="214200"/>
                </a:solidFill>
              </a:rPr>
              <a:t>The Secure Act – Paying IRAs to Trusts</a:t>
            </a:r>
          </a:p>
        </p:txBody>
      </p:sp>
      <p:sp>
        <p:nvSpPr>
          <p:cNvPr id="4" name="Slide Number Placeholder 3"/>
          <p:cNvSpPr>
            <a:spLocks noGrp="1"/>
          </p:cNvSpPr>
          <p:nvPr>
            <p:ph type="sldNum" sz="quarter" idx="10"/>
          </p:nvPr>
        </p:nvSpPr>
        <p:spPr/>
        <p:txBody>
          <a:bodyPr/>
          <a:lstStyle/>
          <a:p>
            <a:pPr>
              <a:defRPr/>
            </a:pPr>
            <a:fld id="{6F13D85F-9AA7-4DB1-A248-9EBB7A53645D}" type="slidenum">
              <a:rPr lang="en-US" smtClean="0"/>
              <a:pPr>
                <a:defRPr/>
              </a:pPr>
              <a:t>28</a:t>
            </a:fld>
            <a:endParaRPr lang="en-US"/>
          </a:p>
        </p:txBody>
      </p:sp>
      <p:sp>
        <p:nvSpPr>
          <p:cNvPr id="9" name="Rectangle 7"/>
          <p:cNvSpPr txBox="1">
            <a:spLocks noChangeArrowheads="1"/>
          </p:cNvSpPr>
          <p:nvPr/>
        </p:nvSpPr>
        <p:spPr>
          <a:xfrm>
            <a:off x="5243647" y="1748557"/>
            <a:ext cx="3789600" cy="2106676"/>
          </a:xfrm>
          <a:prstGeom prst="rect">
            <a:avLst/>
          </a:prstGeom>
        </p:spPr>
        <p:txBody>
          <a:bodyPr/>
          <a:lstStyle>
            <a:lvl1pPr marL="342900" indent="-342900" algn="l" rtl="0" eaLnBrk="0" fontAlgn="base" hangingPunct="0">
              <a:lnSpc>
                <a:spcPct val="110000"/>
              </a:lnSpc>
              <a:spcBef>
                <a:spcPct val="45000"/>
              </a:spcBef>
              <a:spcAft>
                <a:spcPct val="45000"/>
              </a:spcAft>
              <a:defRPr sz="1400">
                <a:solidFill>
                  <a:schemeClr val="tx1"/>
                </a:solidFill>
                <a:latin typeface="+mn-lt"/>
                <a:ea typeface="+mn-ea"/>
                <a:cs typeface="+mn-cs"/>
              </a:defRPr>
            </a:lvl1pPr>
            <a:lvl2pPr marL="457200" indent="-228600" algn="l" rtl="0" eaLnBrk="0" fontAlgn="base" hangingPunct="0">
              <a:lnSpc>
                <a:spcPct val="110000"/>
              </a:lnSpc>
              <a:spcBef>
                <a:spcPct val="45000"/>
              </a:spcBef>
              <a:spcAft>
                <a:spcPct val="0"/>
              </a:spcAft>
              <a:buClr>
                <a:srgbClr val="336600"/>
              </a:buClr>
              <a:buChar char="•"/>
              <a:defRPr sz="1400">
                <a:solidFill>
                  <a:schemeClr val="tx1"/>
                </a:solidFill>
                <a:latin typeface="+mn-lt"/>
              </a:defRPr>
            </a:lvl2pPr>
            <a:lvl3pPr marL="914400" indent="-228600" algn="l" rtl="0" eaLnBrk="0" fontAlgn="base" hangingPunct="0">
              <a:lnSpc>
                <a:spcPct val="110000"/>
              </a:lnSpc>
              <a:spcBef>
                <a:spcPct val="45000"/>
              </a:spcBef>
              <a:spcAft>
                <a:spcPct val="0"/>
              </a:spcAft>
              <a:buClr>
                <a:srgbClr val="336600"/>
              </a:buClr>
              <a:buChar char="–"/>
              <a:defRPr sz="1400">
                <a:solidFill>
                  <a:schemeClr val="tx1"/>
                </a:solidFill>
                <a:latin typeface="+mn-lt"/>
              </a:defRPr>
            </a:lvl3pPr>
            <a:lvl4pPr marL="1371600" indent="-228600" algn="l" rtl="0" eaLnBrk="0" fontAlgn="base" hangingPunct="0">
              <a:lnSpc>
                <a:spcPct val="110000"/>
              </a:lnSpc>
              <a:spcBef>
                <a:spcPct val="45000"/>
              </a:spcBef>
              <a:spcAft>
                <a:spcPct val="0"/>
              </a:spcAft>
              <a:buClr>
                <a:srgbClr val="336600"/>
              </a:buClr>
              <a:buChar char="»"/>
              <a:defRPr sz="1400">
                <a:solidFill>
                  <a:schemeClr val="tx1"/>
                </a:solidFill>
                <a:latin typeface="+mn-lt"/>
              </a:defRPr>
            </a:lvl4pPr>
            <a:lvl5pPr marL="1828800" indent="-228600" algn="l" rtl="0" eaLnBrk="0" fontAlgn="base" hangingPunct="0">
              <a:spcBef>
                <a:spcPct val="20000"/>
              </a:spcBef>
              <a:spcAft>
                <a:spcPct val="0"/>
              </a:spcAft>
              <a:buChar char="»"/>
              <a:defRPr>
                <a:solidFill>
                  <a:schemeClr val="tx1"/>
                </a:solidFill>
                <a:latin typeface="+mn-lt"/>
              </a:defRPr>
            </a:lvl5pPr>
            <a:lvl6pPr marL="2286000" indent="-228600" algn="l" rtl="0" fontAlgn="base">
              <a:spcBef>
                <a:spcPct val="20000"/>
              </a:spcBef>
              <a:spcAft>
                <a:spcPct val="0"/>
              </a:spcAft>
              <a:buChar char="»"/>
              <a:defRPr>
                <a:solidFill>
                  <a:schemeClr val="tx1"/>
                </a:solidFill>
                <a:latin typeface="+mn-lt"/>
              </a:defRPr>
            </a:lvl6pPr>
            <a:lvl7pPr marL="2743200" indent="-228600" algn="l" rtl="0" fontAlgn="base">
              <a:spcBef>
                <a:spcPct val="20000"/>
              </a:spcBef>
              <a:spcAft>
                <a:spcPct val="0"/>
              </a:spcAft>
              <a:buChar char="»"/>
              <a:defRPr>
                <a:solidFill>
                  <a:schemeClr val="tx1"/>
                </a:solidFill>
                <a:latin typeface="+mn-lt"/>
              </a:defRPr>
            </a:lvl7pPr>
            <a:lvl8pPr marL="3200400" indent="-228600" algn="l" rtl="0" fontAlgn="base">
              <a:spcBef>
                <a:spcPct val="20000"/>
              </a:spcBef>
              <a:spcAft>
                <a:spcPct val="0"/>
              </a:spcAft>
              <a:buChar char="»"/>
              <a:defRPr>
                <a:solidFill>
                  <a:schemeClr val="tx1"/>
                </a:solidFill>
                <a:latin typeface="+mn-lt"/>
              </a:defRPr>
            </a:lvl8pPr>
            <a:lvl9pPr marL="3657600" indent="-228600" algn="l" rtl="0" fontAlgn="base">
              <a:spcBef>
                <a:spcPct val="20000"/>
              </a:spcBef>
              <a:spcAft>
                <a:spcPct val="0"/>
              </a:spcAft>
              <a:buChar char="»"/>
              <a:defRPr>
                <a:solidFill>
                  <a:schemeClr val="tx1"/>
                </a:solidFill>
                <a:latin typeface="+mn-lt"/>
              </a:defRPr>
            </a:lvl9pPr>
          </a:lstStyle>
          <a:p>
            <a:pPr marL="0" indent="0"/>
            <a:endParaRPr lang="en-US" sz="1300">
              <a:cs typeface="Calibri"/>
            </a:endParaRPr>
          </a:p>
          <a:p>
            <a:pPr marL="0" indent="0" eaLnBrk="1" hangingPunct="1">
              <a:lnSpc>
                <a:spcPct val="100000"/>
              </a:lnSpc>
              <a:spcBef>
                <a:spcPct val="0"/>
              </a:spcBef>
              <a:spcAft>
                <a:spcPct val="0"/>
              </a:spcAft>
            </a:pPr>
            <a:endParaRPr lang="en-US" sz="2800" b="1" kern="0"/>
          </a:p>
        </p:txBody>
      </p:sp>
      <p:cxnSp>
        <p:nvCxnSpPr>
          <p:cNvPr id="10" name="Straight Connector 9">
            <a:extLst>
              <a:ext uri="{FF2B5EF4-FFF2-40B4-BE49-F238E27FC236}">
                <a16:creationId xmlns:a16="http://schemas.microsoft.com/office/drawing/2014/main" id="{7A9A6D2F-CED7-4E05-A0B6-6B830C42DAE1}"/>
              </a:ext>
            </a:extLst>
          </p:cNvPr>
          <p:cNvCxnSpPr/>
          <p:nvPr/>
        </p:nvCxnSpPr>
        <p:spPr>
          <a:xfrm>
            <a:off x="-6" y="852488"/>
            <a:ext cx="9144006"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E82329C-5544-4DC6-88B3-7DC7C67F7734}"/>
              </a:ext>
            </a:extLst>
          </p:cNvPr>
          <p:cNvSpPr txBox="1"/>
          <p:nvPr/>
        </p:nvSpPr>
        <p:spPr>
          <a:xfrm>
            <a:off x="1357135" y="949197"/>
            <a:ext cx="3564842" cy="584775"/>
          </a:xfrm>
          <a:prstGeom prst="rect">
            <a:avLst/>
          </a:prstGeom>
          <a:noFill/>
        </p:spPr>
        <p:txBody>
          <a:bodyPr wrap="square" rtlCol="0">
            <a:spAutoFit/>
          </a:bodyPr>
          <a:lstStyle/>
          <a:p>
            <a:r>
              <a:rPr lang="en-US" dirty="0"/>
              <a:t> </a:t>
            </a:r>
          </a:p>
          <a:p>
            <a:endParaRPr lang="en-US" dirty="0"/>
          </a:p>
        </p:txBody>
      </p:sp>
      <p:sp>
        <p:nvSpPr>
          <p:cNvPr id="11" name="TextBox 10">
            <a:extLst>
              <a:ext uri="{FF2B5EF4-FFF2-40B4-BE49-F238E27FC236}">
                <a16:creationId xmlns:a16="http://schemas.microsoft.com/office/drawing/2014/main" id="{DB6CFEF0-387F-43CD-8756-91FFA62511C7}"/>
              </a:ext>
            </a:extLst>
          </p:cNvPr>
          <p:cNvSpPr txBox="1"/>
          <p:nvPr/>
        </p:nvSpPr>
        <p:spPr>
          <a:xfrm>
            <a:off x="5122448" y="4833561"/>
            <a:ext cx="3712093" cy="553998"/>
          </a:xfrm>
          <a:prstGeom prst="rect">
            <a:avLst/>
          </a:prstGeom>
          <a:noFill/>
        </p:spPr>
        <p:txBody>
          <a:bodyPr wrap="square" rtlCol="0">
            <a:spAutoFit/>
          </a:bodyPr>
          <a:lstStyle/>
          <a:p>
            <a:pPr algn="ctr"/>
            <a:endParaRPr lang="en-US" sz="1400" b="1" dirty="0"/>
          </a:p>
          <a:p>
            <a:endParaRPr lang="en-US" dirty="0"/>
          </a:p>
        </p:txBody>
      </p:sp>
      <p:sp>
        <p:nvSpPr>
          <p:cNvPr id="15" name="TextBox 14">
            <a:extLst>
              <a:ext uri="{FF2B5EF4-FFF2-40B4-BE49-F238E27FC236}">
                <a16:creationId xmlns:a16="http://schemas.microsoft.com/office/drawing/2014/main" id="{A5597CE8-F5F4-4BC4-BE0F-41CCA3502EF5}"/>
              </a:ext>
            </a:extLst>
          </p:cNvPr>
          <p:cNvSpPr txBox="1"/>
          <p:nvPr/>
        </p:nvSpPr>
        <p:spPr>
          <a:xfrm>
            <a:off x="5122448" y="1187185"/>
            <a:ext cx="3712094" cy="523220"/>
          </a:xfrm>
          <a:prstGeom prst="rect">
            <a:avLst/>
          </a:prstGeom>
          <a:noFill/>
        </p:spPr>
        <p:txBody>
          <a:bodyPr wrap="square" rtlCol="0">
            <a:spAutoFit/>
          </a:bodyPr>
          <a:lstStyle/>
          <a:p>
            <a:pPr algn="ctr"/>
            <a:endParaRPr lang="en-US" sz="1400" b="1" dirty="0"/>
          </a:p>
          <a:p>
            <a:pPr algn="ctr"/>
            <a:endParaRPr lang="en-US" sz="1400" b="1" dirty="0"/>
          </a:p>
        </p:txBody>
      </p:sp>
      <p:pic>
        <p:nvPicPr>
          <p:cNvPr id="16" name="Picture 15" descr="A close up of a sign&#10;&#10;Description automatically generated">
            <a:extLst>
              <a:ext uri="{FF2B5EF4-FFF2-40B4-BE49-F238E27FC236}">
                <a16:creationId xmlns:a16="http://schemas.microsoft.com/office/drawing/2014/main" id="{FE9A1636-6FD2-44DC-B4AA-78234C792B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5671" y="6005512"/>
            <a:ext cx="1057576" cy="763805"/>
          </a:xfrm>
          <a:prstGeom prst="rect">
            <a:avLst/>
          </a:prstGeom>
        </p:spPr>
      </p:pic>
      <p:sp>
        <p:nvSpPr>
          <p:cNvPr id="2" name="TextBox 1">
            <a:extLst>
              <a:ext uri="{FF2B5EF4-FFF2-40B4-BE49-F238E27FC236}">
                <a16:creationId xmlns:a16="http://schemas.microsoft.com/office/drawing/2014/main" id="{8930D7A3-444F-479C-88CF-1F1EE0256460}"/>
              </a:ext>
            </a:extLst>
          </p:cNvPr>
          <p:cNvSpPr txBox="1"/>
          <p:nvPr/>
        </p:nvSpPr>
        <p:spPr>
          <a:xfrm>
            <a:off x="165101" y="1187185"/>
            <a:ext cx="8797924" cy="369332"/>
          </a:xfrm>
          <a:prstGeom prst="rect">
            <a:avLst/>
          </a:prstGeom>
          <a:noFill/>
        </p:spPr>
        <p:txBody>
          <a:bodyPr wrap="square" rtlCol="0">
            <a:spAutoFit/>
          </a:bodyPr>
          <a:lstStyle/>
          <a:p>
            <a:pPr algn="ctr"/>
            <a:r>
              <a:rPr lang="en-US" sz="1800" b="1" dirty="0"/>
              <a:t>Accumulation Trust</a:t>
            </a:r>
          </a:p>
        </p:txBody>
      </p:sp>
      <p:sp>
        <p:nvSpPr>
          <p:cNvPr id="3" name="TextBox 2">
            <a:extLst>
              <a:ext uri="{FF2B5EF4-FFF2-40B4-BE49-F238E27FC236}">
                <a16:creationId xmlns:a16="http://schemas.microsoft.com/office/drawing/2014/main" id="{EB30A810-DBBE-45F5-A9D8-80E3CAE09F73}"/>
              </a:ext>
            </a:extLst>
          </p:cNvPr>
          <p:cNvSpPr txBox="1"/>
          <p:nvPr/>
        </p:nvSpPr>
        <p:spPr>
          <a:xfrm>
            <a:off x="284905" y="1979414"/>
            <a:ext cx="8558316" cy="1323439"/>
          </a:xfrm>
          <a:prstGeom prst="rect">
            <a:avLst/>
          </a:prstGeom>
          <a:noFill/>
        </p:spPr>
        <p:txBody>
          <a:bodyPr wrap="square" rtlCol="0">
            <a:spAutoFit/>
          </a:bodyPr>
          <a:lstStyle/>
          <a:p>
            <a:pPr marL="285750" indent="-285750" algn="just">
              <a:buFont typeface="Wingdings" panose="05000000000000000000" pitchFamily="2" charset="2"/>
              <a:buChar char="Ø"/>
            </a:pPr>
            <a:r>
              <a:rPr lang="en-US" dirty="0"/>
              <a:t>A trust in which distributions from the IRA are allowed to accumulate within the trust.</a:t>
            </a:r>
          </a:p>
          <a:p>
            <a:pPr algn="just"/>
            <a:endParaRPr lang="en-US" dirty="0"/>
          </a:p>
          <a:p>
            <a:pPr marL="285750" indent="-285750" algn="just">
              <a:buFont typeface="Wingdings" panose="05000000000000000000" pitchFamily="2" charset="2"/>
              <a:buChar char="Ø"/>
            </a:pPr>
            <a:r>
              <a:rPr lang="en-US" dirty="0"/>
              <a:t>Stronger asset protection than a conduit trust.</a:t>
            </a:r>
          </a:p>
          <a:p>
            <a:endParaRPr lang="en-US" dirty="0"/>
          </a:p>
        </p:txBody>
      </p:sp>
      <p:sp>
        <p:nvSpPr>
          <p:cNvPr id="17" name="Rectangle: Rounded Corners 16">
            <a:extLst>
              <a:ext uri="{FF2B5EF4-FFF2-40B4-BE49-F238E27FC236}">
                <a16:creationId xmlns:a16="http://schemas.microsoft.com/office/drawing/2014/main" id="{E693B383-93D0-4C90-8A9E-8FCB2CDC2945}"/>
              </a:ext>
            </a:extLst>
          </p:cNvPr>
          <p:cNvSpPr/>
          <p:nvPr/>
        </p:nvSpPr>
        <p:spPr>
          <a:xfrm>
            <a:off x="276226" y="3644250"/>
            <a:ext cx="1848049" cy="818597"/>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IRA</a:t>
            </a:r>
          </a:p>
        </p:txBody>
      </p:sp>
      <p:sp>
        <p:nvSpPr>
          <p:cNvPr id="18" name="Rectangle: Rounded Corners 17">
            <a:extLst>
              <a:ext uri="{FF2B5EF4-FFF2-40B4-BE49-F238E27FC236}">
                <a16:creationId xmlns:a16="http://schemas.microsoft.com/office/drawing/2014/main" id="{C7148BC1-B399-4558-9BDA-0F344E5E158A}"/>
              </a:ext>
            </a:extLst>
          </p:cNvPr>
          <p:cNvSpPr/>
          <p:nvPr/>
        </p:nvSpPr>
        <p:spPr>
          <a:xfrm>
            <a:off x="3581065" y="3644250"/>
            <a:ext cx="1848049" cy="818597"/>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Accumulation</a:t>
            </a:r>
          </a:p>
          <a:p>
            <a:pPr algn="ctr"/>
            <a:r>
              <a:rPr lang="en-US" dirty="0">
                <a:solidFill>
                  <a:schemeClr val="tx1"/>
                </a:solidFill>
              </a:rPr>
              <a:t>Trust</a:t>
            </a:r>
          </a:p>
        </p:txBody>
      </p:sp>
      <p:sp>
        <p:nvSpPr>
          <p:cNvPr id="19" name="Rectangle: Rounded Corners 18">
            <a:extLst>
              <a:ext uri="{FF2B5EF4-FFF2-40B4-BE49-F238E27FC236}">
                <a16:creationId xmlns:a16="http://schemas.microsoft.com/office/drawing/2014/main" id="{C53B6219-CFFB-4CB3-86E0-887C4C297218}"/>
              </a:ext>
            </a:extLst>
          </p:cNvPr>
          <p:cNvSpPr/>
          <p:nvPr/>
        </p:nvSpPr>
        <p:spPr>
          <a:xfrm>
            <a:off x="6986492" y="3644250"/>
            <a:ext cx="1848049" cy="818597"/>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Beneficiary</a:t>
            </a:r>
          </a:p>
        </p:txBody>
      </p:sp>
      <p:cxnSp>
        <p:nvCxnSpPr>
          <p:cNvPr id="20" name="Straight Connector 19">
            <a:extLst>
              <a:ext uri="{FF2B5EF4-FFF2-40B4-BE49-F238E27FC236}">
                <a16:creationId xmlns:a16="http://schemas.microsoft.com/office/drawing/2014/main" id="{E49DF178-C5CD-47AE-B96A-F9239003B9B3}"/>
              </a:ext>
            </a:extLst>
          </p:cNvPr>
          <p:cNvCxnSpPr>
            <a:stCxn id="17" idx="3"/>
            <a:endCxn id="18" idx="1"/>
          </p:cNvCxnSpPr>
          <p:nvPr/>
        </p:nvCxnSpPr>
        <p:spPr>
          <a:xfrm>
            <a:off x="2124275" y="4053549"/>
            <a:ext cx="14567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EAC0B7B-B2AA-4D6B-AA8D-8313D1D78DF1}"/>
              </a:ext>
            </a:extLst>
          </p:cNvPr>
          <p:cNvCxnSpPr>
            <a:stCxn id="18" idx="3"/>
            <a:endCxn id="19" idx="1"/>
          </p:cNvCxnSpPr>
          <p:nvPr/>
        </p:nvCxnSpPr>
        <p:spPr>
          <a:xfrm>
            <a:off x="5429114" y="4053549"/>
            <a:ext cx="15573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5C50308-BDB7-4DB0-AEC8-8E500E2EC15A}"/>
              </a:ext>
            </a:extLst>
          </p:cNvPr>
          <p:cNvSpPr txBox="1"/>
          <p:nvPr/>
        </p:nvSpPr>
        <p:spPr>
          <a:xfrm>
            <a:off x="2124275" y="3743173"/>
            <a:ext cx="1446484" cy="307777"/>
          </a:xfrm>
          <a:prstGeom prst="rect">
            <a:avLst/>
          </a:prstGeom>
          <a:noFill/>
        </p:spPr>
        <p:txBody>
          <a:bodyPr wrap="square" rtlCol="0">
            <a:spAutoFit/>
          </a:bodyPr>
          <a:lstStyle/>
          <a:p>
            <a:pPr algn="ctr"/>
            <a:r>
              <a:rPr lang="en-US" sz="1400" dirty="0"/>
              <a:t>Annual RMD</a:t>
            </a:r>
          </a:p>
        </p:txBody>
      </p:sp>
      <p:sp>
        <p:nvSpPr>
          <p:cNvPr id="28" name="TextBox 27">
            <a:extLst>
              <a:ext uri="{FF2B5EF4-FFF2-40B4-BE49-F238E27FC236}">
                <a16:creationId xmlns:a16="http://schemas.microsoft.com/office/drawing/2014/main" id="{1C3E6B41-5009-4C01-9667-BE548D028E22}"/>
              </a:ext>
            </a:extLst>
          </p:cNvPr>
          <p:cNvSpPr txBox="1"/>
          <p:nvPr/>
        </p:nvSpPr>
        <p:spPr>
          <a:xfrm>
            <a:off x="5439425" y="3507073"/>
            <a:ext cx="1518453" cy="769441"/>
          </a:xfrm>
          <a:prstGeom prst="rect">
            <a:avLst/>
          </a:prstGeom>
          <a:noFill/>
        </p:spPr>
        <p:txBody>
          <a:bodyPr wrap="square" rtlCol="0">
            <a:spAutoFit/>
          </a:bodyPr>
          <a:lstStyle/>
          <a:p>
            <a:pPr algn="ctr"/>
            <a:r>
              <a:rPr lang="en-US" sz="1400" dirty="0"/>
              <a:t>Annual Discretionary</a:t>
            </a:r>
          </a:p>
          <a:p>
            <a:endParaRPr lang="en-US" dirty="0"/>
          </a:p>
        </p:txBody>
      </p:sp>
      <p:sp>
        <p:nvSpPr>
          <p:cNvPr id="31" name="TextBox 30">
            <a:extLst>
              <a:ext uri="{FF2B5EF4-FFF2-40B4-BE49-F238E27FC236}">
                <a16:creationId xmlns:a16="http://schemas.microsoft.com/office/drawing/2014/main" id="{0A58B06C-6F90-4238-A1A9-B76D3C0970FB}"/>
              </a:ext>
            </a:extLst>
          </p:cNvPr>
          <p:cNvSpPr txBox="1"/>
          <p:nvPr/>
        </p:nvSpPr>
        <p:spPr>
          <a:xfrm>
            <a:off x="5439423" y="4063888"/>
            <a:ext cx="1518453" cy="307777"/>
          </a:xfrm>
          <a:prstGeom prst="rect">
            <a:avLst/>
          </a:prstGeom>
          <a:noFill/>
        </p:spPr>
        <p:txBody>
          <a:bodyPr wrap="square" rtlCol="0">
            <a:spAutoFit/>
          </a:bodyPr>
          <a:lstStyle/>
          <a:p>
            <a:pPr algn="ctr"/>
            <a:r>
              <a:rPr lang="en-US" sz="1400" dirty="0"/>
              <a:t>Required</a:t>
            </a:r>
          </a:p>
        </p:txBody>
      </p:sp>
    </p:spTree>
    <p:extLst>
      <p:ext uri="{BB962C8B-B14F-4D97-AF65-F5344CB8AC3E}">
        <p14:creationId xmlns:p14="http://schemas.microsoft.com/office/powerpoint/2010/main" val="509582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76201" y="52388"/>
            <a:ext cx="8992346" cy="703392"/>
          </a:xfrm>
        </p:spPr>
        <p:txBody>
          <a:bodyPr/>
          <a:lstStyle/>
          <a:p>
            <a:pPr algn="ctr" eaLnBrk="1" hangingPunct="1"/>
            <a:r>
              <a:rPr lang="en-US" sz="2800" dirty="0">
                <a:solidFill>
                  <a:srgbClr val="214200"/>
                </a:solidFill>
              </a:rPr>
              <a:t>The Secure Act – </a:t>
            </a:r>
            <a:r>
              <a:rPr lang="en-US" dirty="0">
                <a:solidFill>
                  <a:srgbClr val="214200"/>
                </a:solidFill>
              </a:rPr>
              <a:t>The Accumulation Trust Dilemma</a:t>
            </a:r>
          </a:p>
        </p:txBody>
      </p:sp>
      <p:sp>
        <p:nvSpPr>
          <p:cNvPr id="4" name="Slide Number Placeholder 3"/>
          <p:cNvSpPr>
            <a:spLocks noGrp="1"/>
          </p:cNvSpPr>
          <p:nvPr>
            <p:ph type="sldNum" sz="quarter" idx="10"/>
          </p:nvPr>
        </p:nvSpPr>
        <p:spPr/>
        <p:txBody>
          <a:bodyPr/>
          <a:lstStyle/>
          <a:p>
            <a:pPr>
              <a:defRPr/>
            </a:pPr>
            <a:fld id="{6F13D85F-9AA7-4DB1-A248-9EBB7A53645D}" type="slidenum">
              <a:rPr lang="en-US" smtClean="0"/>
              <a:pPr>
                <a:defRPr/>
              </a:pPr>
              <a:t>29</a:t>
            </a:fld>
            <a:endParaRPr lang="en-US"/>
          </a:p>
        </p:txBody>
      </p:sp>
      <p:sp>
        <p:nvSpPr>
          <p:cNvPr id="9" name="Rectangle 7"/>
          <p:cNvSpPr txBox="1">
            <a:spLocks noChangeArrowheads="1"/>
          </p:cNvSpPr>
          <p:nvPr/>
        </p:nvSpPr>
        <p:spPr>
          <a:xfrm>
            <a:off x="5243647" y="1748557"/>
            <a:ext cx="3789600" cy="2106676"/>
          </a:xfrm>
          <a:prstGeom prst="rect">
            <a:avLst/>
          </a:prstGeom>
        </p:spPr>
        <p:txBody>
          <a:bodyPr/>
          <a:lstStyle>
            <a:lvl1pPr marL="342900" indent="-342900" algn="l" rtl="0" eaLnBrk="0" fontAlgn="base" hangingPunct="0">
              <a:lnSpc>
                <a:spcPct val="110000"/>
              </a:lnSpc>
              <a:spcBef>
                <a:spcPct val="45000"/>
              </a:spcBef>
              <a:spcAft>
                <a:spcPct val="45000"/>
              </a:spcAft>
              <a:defRPr sz="1400">
                <a:solidFill>
                  <a:schemeClr val="tx1"/>
                </a:solidFill>
                <a:latin typeface="+mn-lt"/>
                <a:ea typeface="+mn-ea"/>
                <a:cs typeface="+mn-cs"/>
              </a:defRPr>
            </a:lvl1pPr>
            <a:lvl2pPr marL="457200" indent="-228600" algn="l" rtl="0" eaLnBrk="0" fontAlgn="base" hangingPunct="0">
              <a:lnSpc>
                <a:spcPct val="110000"/>
              </a:lnSpc>
              <a:spcBef>
                <a:spcPct val="45000"/>
              </a:spcBef>
              <a:spcAft>
                <a:spcPct val="0"/>
              </a:spcAft>
              <a:buClr>
                <a:srgbClr val="336600"/>
              </a:buClr>
              <a:buChar char="•"/>
              <a:defRPr sz="1400">
                <a:solidFill>
                  <a:schemeClr val="tx1"/>
                </a:solidFill>
                <a:latin typeface="+mn-lt"/>
              </a:defRPr>
            </a:lvl2pPr>
            <a:lvl3pPr marL="914400" indent="-228600" algn="l" rtl="0" eaLnBrk="0" fontAlgn="base" hangingPunct="0">
              <a:lnSpc>
                <a:spcPct val="110000"/>
              </a:lnSpc>
              <a:spcBef>
                <a:spcPct val="45000"/>
              </a:spcBef>
              <a:spcAft>
                <a:spcPct val="0"/>
              </a:spcAft>
              <a:buClr>
                <a:srgbClr val="336600"/>
              </a:buClr>
              <a:buChar char="–"/>
              <a:defRPr sz="1400">
                <a:solidFill>
                  <a:schemeClr val="tx1"/>
                </a:solidFill>
                <a:latin typeface="+mn-lt"/>
              </a:defRPr>
            </a:lvl3pPr>
            <a:lvl4pPr marL="1371600" indent="-228600" algn="l" rtl="0" eaLnBrk="0" fontAlgn="base" hangingPunct="0">
              <a:lnSpc>
                <a:spcPct val="110000"/>
              </a:lnSpc>
              <a:spcBef>
                <a:spcPct val="45000"/>
              </a:spcBef>
              <a:spcAft>
                <a:spcPct val="0"/>
              </a:spcAft>
              <a:buClr>
                <a:srgbClr val="336600"/>
              </a:buClr>
              <a:buChar char="»"/>
              <a:defRPr sz="1400">
                <a:solidFill>
                  <a:schemeClr val="tx1"/>
                </a:solidFill>
                <a:latin typeface="+mn-lt"/>
              </a:defRPr>
            </a:lvl4pPr>
            <a:lvl5pPr marL="1828800" indent="-228600" algn="l" rtl="0" eaLnBrk="0" fontAlgn="base" hangingPunct="0">
              <a:spcBef>
                <a:spcPct val="20000"/>
              </a:spcBef>
              <a:spcAft>
                <a:spcPct val="0"/>
              </a:spcAft>
              <a:buChar char="»"/>
              <a:defRPr>
                <a:solidFill>
                  <a:schemeClr val="tx1"/>
                </a:solidFill>
                <a:latin typeface="+mn-lt"/>
              </a:defRPr>
            </a:lvl5pPr>
            <a:lvl6pPr marL="2286000" indent="-228600" algn="l" rtl="0" fontAlgn="base">
              <a:spcBef>
                <a:spcPct val="20000"/>
              </a:spcBef>
              <a:spcAft>
                <a:spcPct val="0"/>
              </a:spcAft>
              <a:buChar char="»"/>
              <a:defRPr>
                <a:solidFill>
                  <a:schemeClr val="tx1"/>
                </a:solidFill>
                <a:latin typeface="+mn-lt"/>
              </a:defRPr>
            </a:lvl6pPr>
            <a:lvl7pPr marL="2743200" indent="-228600" algn="l" rtl="0" fontAlgn="base">
              <a:spcBef>
                <a:spcPct val="20000"/>
              </a:spcBef>
              <a:spcAft>
                <a:spcPct val="0"/>
              </a:spcAft>
              <a:buChar char="»"/>
              <a:defRPr>
                <a:solidFill>
                  <a:schemeClr val="tx1"/>
                </a:solidFill>
                <a:latin typeface="+mn-lt"/>
              </a:defRPr>
            </a:lvl7pPr>
            <a:lvl8pPr marL="3200400" indent="-228600" algn="l" rtl="0" fontAlgn="base">
              <a:spcBef>
                <a:spcPct val="20000"/>
              </a:spcBef>
              <a:spcAft>
                <a:spcPct val="0"/>
              </a:spcAft>
              <a:buChar char="»"/>
              <a:defRPr>
                <a:solidFill>
                  <a:schemeClr val="tx1"/>
                </a:solidFill>
                <a:latin typeface="+mn-lt"/>
              </a:defRPr>
            </a:lvl8pPr>
            <a:lvl9pPr marL="3657600" indent="-228600" algn="l" rtl="0" fontAlgn="base">
              <a:spcBef>
                <a:spcPct val="20000"/>
              </a:spcBef>
              <a:spcAft>
                <a:spcPct val="0"/>
              </a:spcAft>
              <a:buChar char="»"/>
              <a:defRPr>
                <a:solidFill>
                  <a:schemeClr val="tx1"/>
                </a:solidFill>
                <a:latin typeface="+mn-lt"/>
              </a:defRPr>
            </a:lvl9pPr>
          </a:lstStyle>
          <a:p>
            <a:pPr marL="0" indent="0"/>
            <a:endParaRPr lang="en-US" sz="1300">
              <a:cs typeface="Calibri"/>
            </a:endParaRPr>
          </a:p>
          <a:p>
            <a:pPr marL="0" indent="0" eaLnBrk="1" hangingPunct="1">
              <a:lnSpc>
                <a:spcPct val="100000"/>
              </a:lnSpc>
              <a:spcBef>
                <a:spcPct val="0"/>
              </a:spcBef>
              <a:spcAft>
                <a:spcPct val="0"/>
              </a:spcAft>
            </a:pPr>
            <a:endParaRPr lang="en-US" sz="2800" b="1" kern="0"/>
          </a:p>
        </p:txBody>
      </p:sp>
      <p:cxnSp>
        <p:nvCxnSpPr>
          <p:cNvPr id="10" name="Straight Connector 9">
            <a:extLst>
              <a:ext uri="{FF2B5EF4-FFF2-40B4-BE49-F238E27FC236}">
                <a16:creationId xmlns:a16="http://schemas.microsoft.com/office/drawing/2014/main" id="{7A9A6D2F-CED7-4E05-A0B6-6B830C42DAE1}"/>
              </a:ext>
            </a:extLst>
          </p:cNvPr>
          <p:cNvCxnSpPr/>
          <p:nvPr/>
        </p:nvCxnSpPr>
        <p:spPr>
          <a:xfrm>
            <a:off x="-6" y="852488"/>
            <a:ext cx="9144006"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E82329C-5544-4DC6-88B3-7DC7C67F7734}"/>
              </a:ext>
            </a:extLst>
          </p:cNvPr>
          <p:cNvSpPr txBox="1"/>
          <p:nvPr/>
        </p:nvSpPr>
        <p:spPr>
          <a:xfrm>
            <a:off x="1357135" y="949197"/>
            <a:ext cx="3564842" cy="584775"/>
          </a:xfrm>
          <a:prstGeom prst="rect">
            <a:avLst/>
          </a:prstGeom>
          <a:noFill/>
        </p:spPr>
        <p:txBody>
          <a:bodyPr wrap="square" rtlCol="0">
            <a:spAutoFit/>
          </a:bodyPr>
          <a:lstStyle/>
          <a:p>
            <a:r>
              <a:rPr lang="en-US" dirty="0"/>
              <a:t> </a:t>
            </a:r>
          </a:p>
          <a:p>
            <a:endParaRPr lang="en-US" dirty="0"/>
          </a:p>
        </p:txBody>
      </p:sp>
      <p:sp>
        <p:nvSpPr>
          <p:cNvPr id="11" name="TextBox 10">
            <a:extLst>
              <a:ext uri="{FF2B5EF4-FFF2-40B4-BE49-F238E27FC236}">
                <a16:creationId xmlns:a16="http://schemas.microsoft.com/office/drawing/2014/main" id="{DB6CFEF0-387F-43CD-8756-91FFA62511C7}"/>
              </a:ext>
            </a:extLst>
          </p:cNvPr>
          <p:cNvSpPr txBox="1"/>
          <p:nvPr/>
        </p:nvSpPr>
        <p:spPr>
          <a:xfrm>
            <a:off x="5122448" y="4833561"/>
            <a:ext cx="3712093" cy="553998"/>
          </a:xfrm>
          <a:prstGeom prst="rect">
            <a:avLst/>
          </a:prstGeom>
          <a:noFill/>
        </p:spPr>
        <p:txBody>
          <a:bodyPr wrap="square" rtlCol="0">
            <a:spAutoFit/>
          </a:bodyPr>
          <a:lstStyle/>
          <a:p>
            <a:pPr algn="ctr"/>
            <a:endParaRPr lang="en-US" sz="1400" b="1" dirty="0"/>
          </a:p>
          <a:p>
            <a:endParaRPr lang="en-US" dirty="0"/>
          </a:p>
        </p:txBody>
      </p:sp>
      <p:sp>
        <p:nvSpPr>
          <p:cNvPr id="15" name="TextBox 14">
            <a:extLst>
              <a:ext uri="{FF2B5EF4-FFF2-40B4-BE49-F238E27FC236}">
                <a16:creationId xmlns:a16="http://schemas.microsoft.com/office/drawing/2014/main" id="{A5597CE8-F5F4-4BC4-BE0F-41CCA3502EF5}"/>
              </a:ext>
            </a:extLst>
          </p:cNvPr>
          <p:cNvSpPr txBox="1"/>
          <p:nvPr/>
        </p:nvSpPr>
        <p:spPr>
          <a:xfrm>
            <a:off x="5122448" y="1187185"/>
            <a:ext cx="3712094" cy="523220"/>
          </a:xfrm>
          <a:prstGeom prst="rect">
            <a:avLst/>
          </a:prstGeom>
          <a:noFill/>
        </p:spPr>
        <p:txBody>
          <a:bodyPr wrap="square" rtlCol="0">
            <a:spAutoFit/>
          </a:bodyPr>
          <a:lstStyle/>
          <a:p>
            <a:pPr algn="ctr"/>
            <a:endParaRPr lang="en-US" sz="1400" b="1" dirty="0"/>
          </a:p>
          <a:p>
            <a:pPr algn="ctr"/>
            <a:endParaRPr lang="en-US" sz="1400" b="1" dirty="0"/>
          </a:p>
        </p:txBody>
      </p:sp>
      <p:pic>
        <p:nvPicPr>
          <p:cNvPr id="16" name="Picture 15" descr="A close up of a sign&#10;&#10;Description automatically generated">
            <a:extLst>
              <a:ext uri="{FF2B5EF4-FFF2-40B4-BE49-F238E27FC236}">
                <a16:creationId xmlns:a16="http://schemas.microsoft.com/office/drawing/2014/main" id="{FE9A1636-6FD2-44DC-B4AA-78234C792B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5671" y="6005512"/>
            <a:ext cx="1057576" cy="763805"/>
          </a:xfrm>
          <a:prstGeom prst="rect">
            <a:avLst/>
          </a:prstGeom>
        </p:spPr>
      </p:pic>
      <p:graphicFrame>
        <p:nvGraphicFramePr>
          <p:cNvPr id="2" name="Table 2">
            <a:extLst>
              <a:ext uri="{FF2B5EF4-FFF2-40B4-BE49-F238E27FC236}">
                <a16:creationId xmlns:a16="http://schemas.microsoft.com/office/drawing/2014/main" id="{A6F63ED5-2729-4DC1-BA7C-C9DD7B9EA196}"/>
              </a:ext>
            </a:extLst>
          </p:cNvPr>
          <p:cNvGraphicFramePr>
            <a:graphicFrameLocks noGrp="1"/>
          </p:cNvGraphicFramePr>
          <p:nvPr>
            <p:extLst>
              <p:ext uri="{D42A27DB-BD31-4B8C-83A1-F6EECF244321}">
                <p14:modId xmlns:p14="http://schemas.microsoft.com/office/powerpoint/2010/main" val="655105068"/>
              </p:ext>
            </p:extLst>
          </p:nvPr>
        </p:nvGraphicFramePr>
        <p:xfrm>
          <a:off x="749300" y="1396999"/>
          <a:ext cx="7700219" cy="2578645"/>
        </p:xfrm>
        <a:graphic>
          <a:graphicData uri="http://schemas.openxmlformats.org/drawingml/2006/table">
            <a:tbl>
              <a:tblPr firstRow="1" bandRow="1">
                <a:tableStyleId>{5C22544A-7EE6-4342-B048-85BDC9FD1C3A}</a:tableStyleId>
              </a:tblPr>
              <a:tblGrid>
                <a:gridCol w="2444217">
                  <a:extLst>
                    <a:ext uri="{9D8B030D-6E8A-4147-A177-3AD203B41FA5}">
                      <a16:colId xmlns:a16="http://schemas.microsoft.com/office/drawing/2014/main" val="4242052501"/>
                    </a:ext>
                  </a:extLst>
                </a:gridCol>
                <a:gridCol w="2628001">
                  <a:extLst>
                    <a:ext uri="{9D8B030D-6E8A-4147-A177-3AD203B41FA5}">
                      <a16:colId xmlns:a16="http://schemas.microsoft.com/office/drawing/2014/main" val="105166321"/>
                    </a:ext>
                  </a:extLst>
                </a:gridCol>
                <a:gridCol w="2628001">
                  <a:extLst>
                    <a:ext uri="{9D8B030D-6E8A-4147-A177-3AD203B41FA5}">
                      <a16:colId xmlns:a16="http://schemas.microsoft.com/office/drawing/2014/main" val="894140403"/>
                    </a:ext>
                  </a:extLst>
                </a:gridCol>
              </a:tblGrid>
              <a:tr h="669913">
                <a:tc gridSpan="3">
                  <a:txBody>
                    <a:bodyPr/>
                    <a:lstStyle/>
                    <a:p>
                      <a:pPr algn="ctr"/>
                      <a:r>
                        <a:rPr lang="en-US" sz="2400" dirty="0"/>
                        <a:t>2020 37% Rate</a:t>
                      </a:r>
                    </a:p>
                  </a:txBody>
                  <a:tcPr>
                    <a:solidFill>
                      <a:srgbClr val="4D5DD3"/>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547775829"/>
                  </a:ext>
                </a:extLst>
              </a:tr>
              <a:tr h="836872">
                <a:tc>
                  <a:txBody>
                    <a:bodyPr/>
                    <a:lstStyle/>
                    <a:p>
                      <a:pPr algn="ctr"/>
                      <a:r>
                        <a:rPr lang="en-US" sz="2400" b="1" dirty="0"/>
                        <a:t>Trust</a:t>
                      </a:r>
                    </a:p>
                  </a:txBody>
                  <a:tcPr>
                    <a:solidFill>
                      <a:schemeClr val="bg1"/>
                    </a:solidFill>
                  </a:tcPr>
                </a:tc>
                <a:tc>
                  <a:txBody>
                    <a:bodyPr/>
                    <a:lstStyle/>
                    <a:p>
                      <a:r>
                        <a:rPr lang="en-US" sz="2400" b="1" dirty="0"/>
                        <a:t>Single Filer</a:t>
                      </a:r>
                    </a:p>
                  </a:txBody>
                  <a:tcPr>
                    <a:solidFill>
                      <a:schemeClr val="bg1"/>
                    </a:solidFill>
                  </a:tcPr>
                </a:tc>
                <a:tc>
                  <a:txBody>
                    <a:bodyPr/>
                    <a:lstStyle/>
                    <a:p>
                      <a:pPr algn="ctr"/>
                      <a:r>
                        <a:rPr lang="en-US" sz="2400" b="1" dirty="0"/>
                        <a:t>MFJ Filer</a:t>
                      </a:r>
                    </a:p>
                  </a:txBody>
                  <a:tcPr>
                    <a:solidFill>
                      <a:schemeClr val="bg1"/>
                    </a:solidFill>
                  </a:tcPr>
                </a:tc>
                <a:extLst>
                  <a:ext uri="{0D108BD9-81ED-4DB2-BD59-A6C34878D82A}">
                    <a16:rowId xmlns:a16="http://schemas.microsoft.com/office/drawing/2014/main" val="216940983"/>
                  </a:ext>
                </a:extLst>
              </a:tr>
              <a:tr h="10718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t>$12,950</a:t>
                      </a:r>
                    </a:p>
                    <a:p>
                      <a:endParaRPr lang="en-US" dirty="0"/>
                    </a:p>
                  </a:txBody>
                  <a:tcPr>
                    <a:solidFill>
                      <a:srgbClr val="99C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t>$518,400</a:t>
                      </a:r>
                    </a:p>
                    <a:p>
                      <a:endParaRPr lang="en-US" dirty="0"/>
                    </a:p>
                  </a:txBody>
                  <a:tcPr>
                    <a:solidFill>
                      <a:srgbClr val="99C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t>$622,050</a:t>
                      </a:r>
                    </a:p>
                    <a:p>
                      <a:endParaRPr lang="en-US" dirty="0"/>
                    </a:p>
                  </a:txBody>
                  <a:tcPr>
                    <a:solidFill>
                      <a:srgbClr val="99CCFF"/>
                    </a:solidFill>
                  </a:tcPr>
                </a:tc>
                <a:extLst>
                  <a:ext uri="{0D108BD9-81ED-4DB2-BD59-A6C34878D82A}">
                    <a16:rowId xmlns:a16="http://schemas.microsoft.com/office/drawing/2014/main" val="4136813146"/>
                  </a:ext>
                </a:extLst>
              </a:tr>
            </a:tbl>
          </a:graphicData>
        </a:graphic>
      </p:graphicFrame>
      <p:sp>
        <p:nvSpPr>
          <p:cNvPr id="6" name="TextBox 5">
            <a:extLst>
              <a:ext uri="{FF2B5EF4-FFF2-40B4-BE49-F238E27FC236}">
                <a16:creationId xmlns:a16="http://schemas.microsoft.com/office/drawing/2014/main" id="{DE5427C4-B317-42B9-AC43-51BCEBEBE8BA}"/>
              </a:ext>
            </a:extLst>
          </p:cNvPr>
          <p:cNvSpPr txBox="1"/>
          <p:nvPr/>
        </p:nvSpPr>
        <p:spPr>
          <a:xfrm>
            <a:off x="309459" y="4606724"/>
            <a:ext cx="8525081" cy="615553"/>
          </a:xfrm>
          <a:prstGeom prst="rect">
            <a:avLst/>
          </a:prstGeom>
          <a:noFill/>
        </p:spPr>
        <p:txBody>
          <a:bodyPr wrap="square" rtlCol="0">
            <a:spAutoFit/>
          </a:bodyPr>
          <a:lstStyle/>
          <a:p>
            <a:pPr algn="ctr"/>
            <a:r>
              <a:rPr lang="en-US" sz="1800" i="1" dirty="0"/>
              <a:t>Trusts reach the top income tax bracket at only $12,950 of income</a:t>
            </a:r>
          </a:p>
          <a:p>
            <a:endParaRPr lang="en-US" dirty="0"/>
          </a:p>
        </p:txBody>
      </p:sp>
    </p:spTree>
    <p:extLst>
      <p:ext uri="{BB962C8B-B14F-4D97-AF65-F5344CB8AC3E}">
        <p14:creationId xmlns:p14="http://schemas.microsoft.com/office/powerpoint/2010/main" val="334469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a:solidFill>
                  <a:srgbClr val="214200"/>
                </a:solidFill>
              </a:rPr>
              <a:t>Overview</a:t>
            </a:r>
          </a:p>
        </p:txBody>
      </p:sp>
      <p:pic>
        <p:nvPicPr>
          <p:cNvPr id="12" name="Picture 11">
            <a:extLst>
              <a:ext uri="{FF2B5EF4-FFF2-40B4-BE49-F238E27FC236}">
                <a16:creationId xmlns:a16="http://schemas.microsoft.com/office/drawing/2014/main" id="{84A5D3DB-13E3-43D2-8FE7-AD103916ABAB}"/>
              </a:ext>
            </a:extLst>
          </p:cNvPr>
          <p:cNvPicPr>
            <a:picLocks noChangeAspect="1"/>
          </p:cNvPicPr>
          <p:nvPr/>
        </p:nvPicPr>
        <p:blipFill>
          <a:blip r:embed="rId3"/>
          <a:stretch>
            <a:fillRect/>
          </a:stretch>
        </p:blipFill>
        <p:spPr>
          <a:xfrm>
            <a:off x="1183356" y="1543050"/>
            <a:ext cx="3946613" cy="4762499"/>
          </a:xfrm>
          <a:prstGeom prst="rect">
            <a:avLst/>
          </a:prstGeom>
        </p:spPr>
      </p:pic>
      <p:sp>
        <p:nvSpPr>
          <p:cNvPr id="5" name="Text Placeholder 4">
            <a:extLst>
              <a:ext uri="{FF2B5EF4-FFF2-40B4-BE49-F238E27FC236}">
                <a16:creationId xmlns:a16="http://schemas.microsoft.com/office/drawing/2014/main" id="{324E9397-4A77-4A3D-8EC2-B42A5D3CA6BD}"/>
              </a:ext>
            </a:extLst>
          </p:cNvPr>
          <p:cNvSpPr>
            <a:spLocks noGrp="1"/>
          </p:cNvSpPr>
          <p:nvPr>
            <p:ph type="body" sz="half" idx="1"/>
          </p:nvPr>
        </p:nvSpPr>
        <p:spPr/>
        <p:txBody>
          <a:bodyPr/>
          <a:lstStyle/>
          <a:p>
            <a:endParaRPr lang="en-US"/>
          </a:p>
        </p:txBody>
      </p:sp>
      <p:sp>
        <p:nvSpPr>
          <p:cNvPr id="3" name="Content Placeholder 2"/>
          <p:cNvSpPr>
            <a:spLocks noGrp="1"/>
          </p:cNvSpPr>
          <p:nvPr>
            <p:ph sz="half" idx="2"/>
          </p:nvPr>
        </p:nvSpPr>
        <p:spPr>
          <a:xfrm>
            <a:off x="5080000" y="1295400"/>
            <a:ext cx="3988546" cy="1406525"/>
          </a:xfrm>
        </p:spPr>
        <p:txBody>
          <a:bodyPr/>
          <a:lstStyle/>
          <a:p>
            <a:pPr marL="0" indent="0"/>
            <a:endParaRPr lang="en-US" sz="2000"/>
          </a:p>
          <a:p>
            <a:r>
              <a:rPr lang="en-US"/>
              <a:t> </a:t>
            </a:r>
          </a:p>
        </p:txBody>
      </p:sp>
      <p:sp>
        <p:nvSpPr>
          <p:cNvPr id="4" name="Slide Number Placeholder 3"/>
          <p:cNvSpPr>
            <a:spLocks noGrp="1"/>
          </p:cNvSpPr>
          <p:nvPr>
            <p:ph type="sldNum" sz="quarter" idx="10"/>
          </p:nvPr>
        </p:nvSpPr>
        <p:spPr/>
        <p:txBody>
          <a:bodyPr/>
          <a:lstStyle/>
          <a:p>
            <a:pPr>
              <a:defRPr/>
            </a:pPr>
            <a:fld id="{6F13D85F-9AA7-4DB1-A248-9EBB7A53645D}" type="slidenum">
              <a:rPr lang="en-US" smtClean="0"/>
              <a:pPr>
                <a:defRPr/>
              </a:pPr>
              <a:t>3</a:t>
            </a:fld>
            <a:endParaRPr lang="en-US"/>
          </a:p>
        </p:txBody>
      </p:sp>
      <p:pic>
        <p:nvPicPr>
          <p:cNvPr id="6" name="Picture 5">
            <a:extLst>
              <a:ext uri="{FF2B5EF4-FFF2-40B4-BE49-F238E27FC236}">
                <a16:creationId xmlns:a16="http://schemas.microsoft.com/office/drawing/2014/main" id="{E4A1FA53-AA86-48E3-98DE-FE5F7AA376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0376" y="6198766"/>
            <a:ext cx="1798171" cy="659234"/>
          </a:xfrm>
          <a:prstGeom prst="rect">
            <a:avLst/>
          </a:prstGeom>
        </p:spPr>
      </p:pic>
      <p:cxnSp>
        <p:nvCxnSpPr>
          <p:cNvPr id="7" name="Straight Connector 6">
            <a:extLst>
              <a:ext uri="{FF2B5EF4-FFF2-40B4-BE49-F238E27FC236}">
                <a16:creationId xmlns:a16="http://schemas.microsoft.com/office/drawing/2014/main" id="{094E2FE0-7FDC-4541-935E-E28150C3109A}"/>
              </a:ext>
            </a:extLst>
          </p:cNvPr>
          <p:cNvCxnSpPr/>
          <p:nvPr/>
        </p:nvCxnSpPr>
        <p:spPr>
          <a:xfrm>
            <a:off x="-6" y="852488"/>
            <a:ext cx="9144006"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C90A7CD-B613-46F0-9F06-77CEFB10CA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6695" y="-30441"/>
            <a:ext cx="1210051" cy="873127"/>
          </a:xfrm>
          <a:prstGeom prst="rect">
            <a:avLst/>
          </a:prstGeom>
        </p:spPr>
      </p:pic>
      <p:sp>
        <p:nvSpPr>
          <p:cNvPr id="10" name="Rectangle 9">
            <a:extLst>
              <a:ext uri="{FF2B5EF4-FFF2-40B4-BE49-F238E27FC236}">
                <a16:creationId xmlns:a16="http://schemas.microsoft.com/office/drawing/2014/main" id="{9E31B71E-AF3C-4935-977E-64E9C8C3263A}"/>
              </a:ext>
            </a:extLst>
          </p:cNvPr>
          <p:cNvSpPr/>
          <p:nvPr/>
        </p:nvSpPr>
        <p:spPr>
          <a:xfrm>
            <a:off x="0" y="842686"/>
            <a:ext cx="1156662" cy="6015292"/>
          </a:xfrm>
          <a:prstGeom prst="rect">
            <a:avLst/>
          </a:prstGeom>
          <a:solidFill>
            <a:srgbClr val="2142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BD75197-72DE-41D3-8A41-9F1832E79BC8}"/>
              </a:ext>
            </a:extLst>
          </p:cNvPr>
          <p:cNvSpPr txBox="1"/>
          <p:nvPr/>
        </p:nvSpPr>
        <p:spPr>
          <a:xfrm>
            <a:off x="5080000" y="1950591"/>
            <a:ext cx="3988547" cy="3539430"/>
          </a:xfrm>
          <a:prstGeom prst="rect">
            <a:avLst/>
          </a:prstGeom>
          <a:noFill/>
        </p:spPr>
        <p:txBody>
          <a:bodyPr wrap="square" rtlCol="0">
            <a:spAutoFit/>
          </a:bodyPr>
          <a:lstStyle/>
          <a:p>
            <a:pPr algn="ctr"/>
            <a:r>
              <a:rPr lang="en-US" sz="1800" b="1"/>
              <a:t>The SECURE ACT</a:t>
            </a:r>
          </a:p>
          <a:p>
            <a:pPr algn="ctr"/>
            <a:endParaRPr lang="en-US"/>
          </a:p>
          <a:p>
            <a:pPr algn="ctr"/>
            <a:endParaRPr lang="en-US"/>
          </a:p>
          <a:p>
            <a:pPr marL="285750" indent="-285750">
              <a:buFont typeface="Wingdings" panose="05000000000000000000" pitchFamily="2" charset="2"/>
              <a:buChar char="Ø"/>
            </a:pPr>
            <a:r>
              <a:rPr lang="en-US"/>
              <a:t>Was part of a larger government spending package signed into law on 12/20/2019.</a:t>
            </a:r>
          </a:p>
          <a:p>
            <a:endParaRPr lang="en-US"/>
          </a:p>
          <a:p>
            <a:pPr marL="285750" indent="-285750">
              <a:buFont typeface="Wingdings" panose="05000000000000000000" pitchFamily="2" charset="2"/>
              <a:buChar char="Ø"/>
            </a:pPr>
            <a:r>
              <a:rPr lang="en-US"/>
              <a:t>Includes reforms to make saving for retirement easier &amp; more accessible.</a:t>
            </a:r>
          </a:p>
          <a:p>
            <a:endParaRPr lang="en-US"/>
          </a:p>
          <a:p>
            <a:pPr marL="285750" indent="-285750">
              <a:buFont typeface="Wingdings" panose="05000000000000000000" pitchFamily="2" charset="2"/>
              <a:buChar char="Ø"/>
            </a:pPr>
            <a:r>
              <a:rPr lang="en-US"/>
              <a:t>Has substantive repercussions to various financial, tax &amp; estate planning strategies.  </a:t>
            </a:r>
          </a:p>
        </p:txBody>
      </p:sp>
    </p:spTree>
    <p:extLst>
      <p:ext uri="{BB962C8B-B14F-4D97-AF65-F5344CB8AC3E}">
        <p14:creationId xmlns:p14="http://schemas.microsoft.com/office/powerpoint/2010/main" val="3355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76201" y="52388"/>
            <a:ext cx="8992346" cy="703392"/>
          </a:xfrm>
        </p:spPr>
        <p:txBody>
          <a:bodyPr/>
          <a:lstStyle/>
          <a:p>
            <a:pPr algn="ctr" eaLnBrk="1" hangingPunct="1"/>
            <a:r>
              <a:rPr lang="en-US" sz="2800" dirty="0">
                <a:solidFill>
                  <a:srgbClr val="214200"/>
                </a:solidFill>
              </a:rPr>
              <a:t>The Secure Act – The Big Decision</a:t>
            </a:r>
          </a:p>
        </p:txBody>
      </p:sp>
      <p:sp>
        <p:nvSpPr>
          <p:cNvPr id="4" name="Slide Number Placeholder 3"/>
          <p:cNvSpPr>
            <a:spLocks noGrp="1"/>
          </p:cNvSpPr>
          <p:nvPr>
            <p:ph type="sldNum" sz="quarter" idx="10"/>
          </p:nvPr>
        </p:nvSpPr>
        <p:spPr/>
        <p:txBody>
          <a:bodyPr/>
          <a:lstStyle/>
          <a:p>
            <a:pPr>
              <a:defRPr/>
            </a:pPr>
            <a:fld id="{6F13D85F-9AA7-4DB1-A248-9EBB7A53645D}" type="slidenum">
              <a:rPr lang="en-US" smtClean="0"/>
              <a:pPr>
                <a:defRPr/>
              </a:pPr>
              <a:t>30</a:t>
            </a:fld>
            <a:endParaRPr lang="en-US"/>
          </a:p>
        </p:txBody>
      </p:sp>
      <p:sp>
        <p:nvSpPr>
          <p:cNvPr id="9" name="Rectangle 7"/>
          <p:cNvSpPr txBox="1">
            <a:spLocks noChangeArrowheads="1"/>
          </p:cNvSpPr>
          <p:nvPr/>
        </p:nvSpPr>
        <p:spPr>
          <a:xfrm>
            <a:off x="5243647" y="1748557"/>
            <a:ext cx="3789600" cy="2106676"/>
          </a:xfrm>
          <a:prstGeom prst="rect">
            <a:avLst/>
          </a:prstGeom>
        </p:spPr>
        <p:txBody>
          <a:bodyPr/>
          <a:lstStyle>
            <a:lvl1pPr marL="342900" indent="-342900" algn="l" rtl="0" eaLnBrk="0" fontAlgn="base" hangingPunct="0">
              <a:lnSpc>
                <a:spcPct val="110000"/>
              </a:lnSpc>
              <a:spcBef>
                <a:spcPct val="45000"/>
              </a:spcBef>
              <a:spcAft>
                <a:spcPct val="45000"/>
              </a:spcAft>
              <a:defRPr sz="1400">
                <a:solidFill>
                  <a:schemeClr val="tx1"/>
                </a:solidFill>
                <a:latin typeface="+mn-lt"/>
                <a:ea typeface="+mn-ea"/>
                <a:cs typeface="+mn-cs"/>
              </a:defRPr>
            </a:lvl1pPr>
            <a:lvl2pPr marL="457200" indent="-228600" algn="l" rtl="0" eaLnBrk="0" fontAlgn="base" hangingPunct="0">
              <a:lnSpc>
                <a:spcPct val="110000"/>
              </a:lnSpc>
              <a:spcBef>
                <a:spcPct val="45000"/>
              </a:spcBef>
              <a:spcAft>
                <a:spcPct val="0"/>
              </a:spcAft>
              <a:buClr>
                <a:srgbClr val="336600"/>
              </a:buClr>
              <a:buChar char="•"/>
              <a:defRPr sz="1400">
                <a:solidFill>
                  <a:schemeClr val="tx1"/>
                </a:solidFill>
                <a:latin typeface="+mn-lt"/>
              </a:defRPr>
            </a:lvl2pPr>
            <a:lvl3pPr marL="914400" indent="-228600" algn="l" rtl="0" eaLnBrk="0" fontAlgn="base" hangingPunct="0">
              <a:lnSpc>
                <a:spcPct val="110000"/>
              </a:lnSpc>
              <a:spcBef>
                <a:spcPct val="45000"/>
              </a:spcBef>
              <a:spcAft>
                <a:spcPct val="0"/>
              </a:spcAft>
              <a:buClr>
                <a:srgbClr val="336600"/>
              </a:buClr>
              <a:buChar char="–"/>
              <a:defRPr sz="1400">
                <a:solidFill>
                  <a:schemeClr val="tx1"/>
                </a:solidFill>
                <a:latin typeface="+mn-lt"/>
              </a:defRPr>
            </a:lvl3pPr>
            <a:lvl4pPr marL="1371600" indent="-228600" algn="l" rtl="0" eaLnBrk="0" fontAlgn="base" hangingPunct="0">
              <a:lnSpc>
                <a:spcPct val="110000"/>
              </a:lnSpc>
              <a:spcBef>
                <a:spcPct val="45000"/>
              </a:spcBef>
              <a:spcAft>
                <a:spcPct val="0"/>
              </a:spcAft>
              <a:buClr>
                <a:srgbClr val="336600"/>
              </a:buClr>
              <a:buChar char="»"/>
              <a:defRPr sz="1400">
                <a:solidFill>
                  <a:schemeClr val="tx1"/>
                </a:solidFill>
                <a:latin typeface="+mn-lt"/>
              </a:defRPr>
            </a:lvl4pPr>
            <a:lvl5pPr marL="1828800" indent="-228600" algn="l" rtl="0" eaLnBrk="0" fontAlgn="base" hangingPunct="0">
              <a:spcBef>
                <a:spcPct val="20000"/>
              </a:spcBef>
              <a:spcAft>
                <a:spcPct val="0"/>
              </a:spcAft>
              <a:buChar char="»"/>
              <a:defRPr>
                <a:solidFill>
                  <a:schemeClr val="tx1"/>
                </a:solidFill>
                <a:latin typeface="+mn-lt"/>
              </a:defRPr>
            </a:lvl5pPr>
            <a:lvl6pPr marL="2286000" indent="-228600" algn="l" rtl="0" fontAlgn="base">
              <a:spcBef>
                <a:spcPct val="20000"/>
              </a:spcBef>
              <a:spcAft>
                <a:spcPct val="0"/>
              </a:spcAft>
              <a:buChar char="»"/>
              <a:defRPr>
                <a:solidFill>
                  <a:schemeClr val="tx1"/>
                </a:solidFill>
                <a:latin typeface="+mn-lt"/>
              </a:defRPr>
            </a:lvl6pPr>
            <a:lvl7pPr marL="2743200" indent="-228600" algn="l" rtl="0" fontAlgn="base">
              <a:spcBef>
                <a:spcPct val="20000"/>
              </a:spcBef>
              <a:spcAft>
                <a:spcPct val="0"/>
              </a:spcAft>
              <a:buChar char="»"/>
              <a:defRPr>
                <a:solidFill>
                  <a:schemeClr val="tx1"/>
                </a:solidFill>
                <a:latin typeface="+mn-lt"/>
              </a:defRPr>
            </a:lvl7pPr>
            <a:lvl8pPr marL="3200400" indent="-228600" algn="l" rtl="0" fontAlgn="base">
              <a:spcBef>
                <a:spcPct val="20000"/>
              </a:spcBef>
              <a:spcAft>
                <a:spcPct val="0"/>
              </a:spcAft>
              <a:buChar char="»"/>
              <a:defRPr>
                <a:solidFill>
                  <a:schemeClr val="tx1"/>
                </a:solidFill>
                <a:latin typeface="+mn-lt"/>
              </a:defRPr>
            </a:lvl8pPr>
            <a:lvl9pPr marL="3657600" indent="-228600" algn="l" rtl="0" fontAlgn="base">
              <a:spcBef>
                <a:spcPct val="20000"/>
              </a:spcBef>
              <a:spcAft>
                <a:spcPct val="0"/>
              </a:spcAft>
              <a:buChar char="»"/>
              <a:defRPr>
                <a:solidFill>
                  <a:schemeClr val="tx1"/>
                </a:solidFill>
                <a:latin typeface="+mn-lt"/>
              </a:defRPr>
            </a:lvl9pPr>
          </a:lstStyle>
          <a:p>
            <a:pPr marL="0" indent="0"/>
            <a:endParaRPr lang="en-US" sz="1300">
              <a:cs typeface="Calibri"/>
            </a:endParaRPr>
          </a:p>
          <a:p>
            <a:pPr marL="0" indent="0" eaLnBrk="1" hangingPunct="1">
              <a:lnSpc>
                <a:spcPct val="100000"/>
              </a:lnSpc>
              <a:spcBef>
                <a:spcPct val="0"/>
              </a:spcBef>
              <a:spcAft>
                <a:spcPct val="0"/>
              </a:spcAft>
            </a:pPr>
            <a:endParaRPr lang="en-US" sz="2800" b="1" kern="0"/>
          </a:p>
        </p:txBody>
      </p:sp>
      <p:cxnSp>
        <p:nvCxnSpPr>
          <p:cNvPr id="10" name="Straight Connector 9">
            <a:extLst>
              <a:ext uri="{FF2B5EF4-FFF2-40B4-BE49-F238E27FC236}">
                <a16:creationId xmlns:a16="http://schemas.microsoft.com/office/drawing/2014/main" id="{7A9A6D2F-CED7-4E05-A0B6-6B830C42DAE1}"/>
              </a:ext>
            </a:extLst>
          </p:cNvPr>
          <p:cNvCxnSpPr/>
          <p:nvPr/>
        </p:nvCxnSpPr>
        <p:spPr>
          <a:xfrm>
            <a:off x="-6" y="852488"/>
            <a:ext cx="9144006"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E82329C-5544-4DC6-88B3-7DC7C67F7734}"/>
              </a:ext>
            </a:extLst>
          </p:cNvPr>
          <p:cNvSpPr txBox="1"/>
          <p:nvPr/>
        </p:nvSpPr>
        <p:spPr>
          <a:xfrm>
            <a:off x="1357135" y="949197"/>
            <a:ext cx="3564842" cy="584775"/>
          </a:xfrm>
          <a:prstGeom prst="rect">
            <a:avLst/>
          </a:prstGeom>
          <a:noFill/>
        </p:spPr>
        <p:txBody>
          <a:bodyPr wrap="square" rtlCol="0">
            <a:spAutoFit/>
          </a:bodyPr>
          <a:lstStyle/>
          <a:p>
            <a:r>
              <a:rPr lang="en-US" dirty="0"/>
              <a:t> </a:t>
            </a:r>
          </a:p>
          <a:p>
            <a:endParaRPr lang="en-US" dirty="0"/>
          </a:p>
        </p:txBody>
      </p:sp>
      <p:sp>
        <p:nvSpPr>
          <p:cNvPr id="11" name="TextBox 10">
            <a:extLst>
              <a:ext uri="{FF2B5EF4-FFF2-40B4-BE49-F238E27FC236}">
                <a16:creationId xmlns:a16="http://schemas.microsoft.com/office/drawing/2014/main" id="{DB6CFEF0-387F-43CD-8756-91FFA62511C7}"/>
              </a:ext>
            </a:extLst>
          </p:cNvPr>
          <p:cNvSpPr txBox="1"/>
          <p:nvPr/>
        </p:nvSpPr>
        <p:spPr>
          <a:xfrm>
            <a:off x="5122448" y="4833561"/>
            <a:ext cx="3712093" cy="553998"/>
          </a:xfrm>
          <a:prstGeom prst="rect">
            <a:avLst/>
          </a:prstGeom>
          <a:noFill/>
        </p:spPr>
        <p:txBody>
          <a:bodyPr wrap="square" rtlCol="0">
            <a:spAutoFit/>
          </a:bodyPr>
          <a:lstStyle/>
          <a:p>
            <a:pPr algn="ctr"/>
            <a:endParaRPr lang="en-US" sz="1400" b="1" dirty="0"/>
          </a:p>
          <a:p>
            <a:endParaRPr lang="en-US" dirty="0"/>
          </a:p>
        </p:txBody>
      </p:sp>
      <p:sp>
        <p:nvSpPr>
          <p:cNvPr id="15" name="TextBox 14">
            <a:extLst>
              <a:ext uri="{FF2B5EF4-FFF2-40B4-BE49-F238E27FC236}">
                <a16:creationId xmlns:a16="http://schemas.microsoft.com/office/drawing/2014/main" id="{A5597CE8-F5F4-4BC4-BE0F-41CCA3502EF5}"/>
              </a:ext>
            </a:extLst>
          </p:cNvPr>
          <p:cNvSpPr txBox="1"/>
          <p:nvPr/>
        </p:nvSpPr>
        <p:spPr>
          <a:xfrm>
            <a:off x="5122448" y="1187185"/>
            <a:ext cx="3712094" cy="523220"/>
          </a:xfrm>
          <a:prstGeom prst="rect">
            <a:avLst/>
          </a:prstGeom>
          <a:noFill/>
        </p:spPr>
        <p:txBody>
          <a:bodyPr wrap="square" rtlCol="0">
            <a:spAutoFit/>
          </a:bodyPr>
          <a:lstStyle/>
          <a:p>
            <a:pPr algn="ctr"/>
            <a:endParaRPr lang="en-US" sz="1400" b="1" dirty="0"/>
          </a:p>
          <a:p>
            <a:pPr algn="ctr"/>
            <a:endParaRPr lang="en-US" sz="1400" b="1" dirty="0"/>
          </a:p>
        </p:txBody>
      </p:sp>
      <p:pic>
        <p:nvPicPr>
          <p:cNvPr id="16" name="Picture 15" descr="A close up of a sign&#10;&#10;Description automatically generated">
            <a:extLst>
              <a:ext uri="{FF2B5EF4-FFF2-40B4-BE49-F238E27FC236}">
                <a16:creationId xmlns:a16="http://schemas.microsoft.com/office/drawing/2014/main" id="{FE9A1636-6FD2-44DC-B4AA-78234C792B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5671" y="6005512"/>
            <a:ext cx="1057576" cy="763805"/>
          </a:xfrm>
          <a:prstGeom prst="rect">
            <a:avLst/>
          </a:prstGeom>
        </p:spPr>
      </p:pic>
      <p:sp>
        <p:nvSpPr>
          <p:cNvPr id="2" name="TextBox 1">
            <a:extLst>
              <a:ext uri="{FF2B5EF4-FFF2-40B4-BE49-F238E27FC236}">
                <a16:creationId xmlns:a16="http://schemas.microsoft.com/office/drawing/2014/main" id="{A34D1879-05D6-44C2-8886-FC61231BA5E6}"/>
              </a:ext>
            </a:extLst>
          </p:cNvPr>
          <p:cNvSpPr txBox="1"/>
          <p:nvPr/>
        </p:nvSpPr>
        <p:spPr>
          <a:xfrm>
            <a:off x="511857" y="1353329"/>
            <a:ext cx="8127318" cy="2308324"/>
          </a:xfrm>
          <a:prstGeom prst="rect">
            <a:avLst/>
          </a:prstGeom>
          <a:noFill/>
        </p:spPr>
        <p:txBody>
          <a:bodyPr wrap="square" rtlCol="0">
            <a:spAutoFit/>
          </a:bodyPr>
          <a:lstStyle/>
          <a:p>
            <a:pPr marL="285750" indent="-285750" algn="just">
              <a:buFont typeface="Wingdings" panose="05000000000000000000" pitchFamily="2" charset="2"/>
              <a:buChar char="Ø"/>
            </a:pPr>
            <a:r>
              <a:rPr lang="en-US" dirty="0"/>
              <a:t>Most non-spouse beneficiaries must withdraw the entire balance of the retirement account within ten years, and</a:t>
            </a:r>
          </a:p>
          <a:p>
            <a:pPr algn="just"/>
            <a:endParaRPr lang="en-US" dirty="0"/>
          </a:p>
          <a:p>
            <a:pPr marL="285750" indent="-285750" algn="just">
              <a:buFont typeface="Wingdings" panose="05000000000000000000" pitchFamily="2" charset="2"/>
              <a:buChar char="Ø"/>
            </a:pPr>
            <a:r>
              <a:rPr lang="en-US" dirty="0"/>
              <a:t>The Income tax due will be accelerated.</a:t>
            </a:r>
          </a:p>
          <a:p>
            <a:pPr algn="just"/>
            <a:endParaRPr lang="en-US" dirty="0"/>
          </a:p>
          <a:p>
            <a:pPr marL="342900" indent="-342900" algn="just">
              <a:buFont typeface="Arial" panose="020B0604020202020204" pitchFamily="34" charset="0"/>
              <a:buChar char="•"/>
            </a:pPr>
            <a:endParaRPr lang="en-US" dirty="0"/>
          </a:p>
          <a:p>
            <a:pPr marL="285750" indent="-285750" algn="just">
              <a:buFont typeface="Wingdings" panose="05000000000000000000" pitchFamily="2" charset="2"/>
              <a:buChar char="Ø"/>
            </a:pPr>
            <a:r>
              <a:rPr lang="en-US" b="1" dirty="0"/>
              <a:t>Do we save on taxes or protect the retirement account from the beneficiary’s creditors, lawsuits, and possible divorce?</a:t>
            </a:r>
          </a:p>
          <a:p>
            <a:endParaRPr lang="en-US" dirty="0"/>
          </a:p>
        </p:txBody>
      </p:sp>
      <p:pic>
        <p:nvPicPr>
          <p:cNvPr id="6" name="Picture 5">
            <a:extLst>
              <a:ext uri="{FF2B5EF4-FFF2-40B4-BE49-F238E27FC236}">
                <a16:creationId xmlns:a16="http://schemas.microsoft.com/office/drawing/2014/main" id="{5AD809AA-BD54-45B0-B473-E053D23DEF6C}"/>
              </a:ext>
            </a:extLst>
          </p:cNvPr>
          <p:cNvPicPr>
            <a:picLocks noChangeAspect="1"/>
          </p:cNvPicPr>
          <p:nvPr/>
        </p:nvPicPr>
        <p:blipFill>
          <a:blip r:embed="rId4"/>
          <a:stretch>
            <a:fillRect/>
          </a:stretch>
        </p:blipFill>
        <p:spPr>
          <a:xfrm>
            <a:off x="1871659" y="3666281"/>
            <a:ext cx="5400675" cy="2946564"/>
          </a:xfrm>
          <a:prstGeom prst="rect">
            <a:avLst/>
          </a:prstGeom>
        </p:spPr>
      </p:pic>
    </p:spTree>
    <p:extLst>
      <p:ext uri="{BB962C8B-B14F-4D97-AF65-F5344CB8AC3E}">
        <p14:creationId xmlns:p14="http://schemas.microsoft.com/office/powerpoint/2010/main" val="3125856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76201" y="52388"/>
            <a:ext cx="8992346" cy="703392"/>
          </a:xfrm>
        </p:spPr>
        <p:txBody>
          <a:bodyPr/>
          <a:lstStyle/>
          <a:p>
            <a:pPr algn="ctr" eaLnBrk="1" hangingPunct="1"/>
            <a:r>
              <a:rPr lang="en-US" sz="2800" dirty="0">
                <a:solidFill>
                  <a:srgbClr val="214200"/>
                </a:solidFill>
              </a:rPr>
              <a:t>The Secure Act </a:t>
            </a:r>
            <a:r>
              <a:rPr lang="en-US" sz="1800" dirty="0">
                <a:solidFill>
                  <a:srgbClr val="214200"/>
                </a:solidFill>
              </a:rPr>
              <a:t>–</a:t>
            </a:r>
            <a:r>
              <a:rPr lang="en-US" sz="2800" dirty="0">
                <a:solidFill>
                  <a:srgbClr val="214200"/>
                </a:solidFill>
              </a:rPr>
              <a:t> </a:t>
            </a:r>
            <a:r>
              <a:rPr lang="en-US" sz="1800" dirty="0">
                <a:solidFill>
                  <a:srgbClr val="214200"/>
                </a:solidFill>
              </a:rPr>
              <a:t>The Need to Review and Amend Trust Documents</a:t>
            </a:r>
          </a:p>
        </p:txBody>
      </p:sp>
      <p:sp>
        <p:nvSpPr>
          <p:cNvPr id="4" name="Slide Number Placeholder 3"/>
          <p:cNvSpPr>
            <a:spLocks noGrp="1"/>
          </p:cNvSpPr>
          <p:nvPr>
            <p:ph type="sldNum" sz="quarter" idx="10"/>
          </p:nvPr>
        </p:nvSpPr>
        <p:spPr/>
        <p:txBody>
          <a:bodyPr/>
          <a:lstStyle/>
          <a:p>
            <a:pPr>
              <a:defRPr/>
            </a:pPr>
            <a:fld id="{6F13D85F-9AA7-4DB1-A248-9EBB7A53645D}" type="slidenum">
              <a:rPr lang="en-US" smtClean="0"/>
              <a:pPr>
                <a:defRPr/>
              </a:pPr>
              <a:t>31</a:t>
            </a:fld>
            <a:endParaRPr lang="en-US"/>
          </a:p>
        </p:txBody>
      </p:sp>
      <p:sp>
        <p:nvSpPr>
          <p:cNvPr id="9" name="Rectangle 7"/>
          <p:cNvSpPr txBox="1">
            <a:spLocks noChangeArrowheads="1"/>
          </p:cNvSpPr>
          <p:nvPr/>
        </p:nvSpPr>
        <p:spPr>
          <a:xfrm>
            <a:off x="5243647" y="1748557"/>
            <a:ext cx="3789600" cy="2106676"/>
          </a:xfrm>
          <a:prstGeom prst="rect">
            <a:avLst/>
          </a:prstGeom>
        </p:spPr>
        <p:txBody>
          <a:bodyPr/>
          <a:lstStyle>
            <a:lvl1pPr marL="342900" indent="-342900" algn="l" rtl="0" eaLnBrk="0" fontAlgn="base" hangingPunct="0">
              <a:lnSpc>
                <a:spcPct val="110000"/>
              </a:lnSpc>
              <a:spcBef>
                <a:spcPct val="45000"/>
              </a:spcBef>
              <a:spcAft>
                <a:spcPct val="45000"/>
              </a:spcAft>
              <a:defRPr sz="1400">
                <a:solidFill>
                  <a:schemeClr val="tx1"/>
                </a:solidFill>
                <a:latin typeface="+mn-lt"/>
                <a:ea typeface="+mn-ea"/>
                <a:cs typeface="+mn-cs"/>
              </a:defRPr>
            </a:lvl1pPr>
            <a:lvl2pPr marL="457200" indent="-228600" algn="l" rtl="0" eaLnBrk="0" fontAlgn="base" hangingPunct="0">
              <a:lnSpc>
                <a:spcPct val="110000"/>
              </a:lnSpc>
              <a:spcBef>
                <a:spcPct val="45000"/>
              </a:spcBef>
              <a:spcAft>
                <a:spcPct val="0"/>
              </a:spcAft>
              <a:buClr>
                <a:srgbClr val="336600"/>
              </a:buClr>
              <a:buChar char="•"/>
              <a:defRPr sz="1400">
                <a:solidFill>
                  <a:schemeClr val="tx1"/>
                </a:solidFill>
                <a:latin typeface="+mn-lt"/>
              </a:defRPr>
            </a:lvl2pPr>
            <a:lvl3pPr marL="914400" indent="-228600" algn="l" rtl="0" eaLnBrk="0" fontAlgn="base" hangingPunct="0">
              <a:lnSpc>
                <a:spcPct val="110000"/>
              </a:lnSpc>
              <a:spcBef>
                <a:spcPct val="45000"/>
              </a:spcBef>
              <a:spcAft>
                <a:spcPct val="0"/>
              </a:spcAft>
              <a:buClr>
                <a:srgbClr val="336600"/>
              </a:buClr>
              <a:buChar char="–"/>
              <a:defRPr sz="1400">
                <a:solidFill>
                  <a:schemeClr val="tx1"/>
                </a:solidFill>
                <a:latin typeface="+mn-lt"/>
              </a:defRPr>
            </a:lvl3pPr>
            <a:lvl4pPr marL="1371600" indent="-228600" algn="l" rtl="0" eaLnBrk="0" fontAlgn="base" hangingPunct="0">
              <a:lnSpc>
                <a:spcPct val="110000"/>
              </a:lnSpc>
              <a:spcBef>
                <a:spcPct val="45000"/>
              </a:spcBef>
              <a:spcAft>
                <a:spcPct val="0"/>
              </a:spcAft>
              <a:buClr>
                <a:srgbClr val="336600"/>
              </a:buClr>
              <a:buChar char="»"/>
              <a:defRPr sz="1400">
                <a:solidFill>
                  <a:schemeClr val="tx1"/>
                </a:solidFill>
                <a:latin typeface="+mn-lt"/>
              </a:defRPr>
            </a:lvl4pPr>
            <a:lvl5pPr marL="1828800" indent="-228600" algn="l" rtl="0" eaLnBrk="0" fontAlgn="base" hangingPunct="0">
              <a:spcBef>
                <a:spcPct val="20000"/>
              </a:spcBef>
              <a:spcAft>
                <a:spcPct val="0"/>
              </a:spcAft>
              <a:buChar char="»"/>
              <a:defRPr>
                <a:solidFill>
                  <a:schemeClr val="tx1"/>
                </a:solidFill>
                <a:latin typeface="+mn-lt"/>
              </a:defRPr>
            </a:lvl5pPr>
            <a:lvl6pPr marL="2286000" indent="-228600" algn="l" rtl="0" fontAlgn="base">
              <a:spcBef>
                <a:spcPct val="20000"/>
              </a:spcBef>
              <a:spcAft>
                <a:spcPct val="0"/>
              </a:spcAft>
              <a:buChar char="»"/>
              <a:defRPr>
                <a:solidFill>
                  <a:schemeClr val="tx1"/>
                </a:solidFill>
                <a:latin typeface="+mn-lt"/>
              </a:defRPr>
            </a:lvl6pPr>
            <a:lvl7pPr marL="2743200" indent="-228600" algn="l" rtl="0" fontAlgn="base">
              <a:spcBef>
                <a:spcPct val="20000"/>
              </a:spcBef>
              <a:spcAft>
                <a:spcPct val="0"/>
              </a:spcAft>
              <a:buChar char="»"/>
              <a:defRPr>
                <a:solidFill>
                  <a:schemeClr val="tx1"/>
                </a:solidFill>
                <a:latin typeface="+mn-lt"/>
              </a:defRPr>
            </a:lvl7pPr>
            <a:lvl8pPr marL="3200400" indent="-228600" algn="l" rtl="0" fontAlgn="base">
              <a:spcBef>
                <a:spcPct val="20000"/>
              </a:spcBef>
              <a:spcAft>
                <a:spcPct val="0"/>
              </a:spcAft>
              <a:buChar char="»"/>
              <a:defRPr>
                <a:solidFill>
                  <a:schemeClr val="tx1"/>
                </a:solidFill>
                <a:latin typeface="+mn-lt"/>
              </a:defRPr>
            </a:lvl8pPr>
            <a:lvl9pPr marL="3657600" indent="-228600" algn="l" rtl="0" fontAlgn="base">
              <a:spcBef>
                <a:spcPct val="20000"/>
              </a:spcBef>
              <a:spcAft>
                <a:spcPct val="0"/>
              </a:spcAft>
              <a:buChar char="»"/>
              <a:defRPr>
                <a:solidFill>
                  <a:schemeClr val="tx1"/>
                </a:solidFill>
                <a:latin typeface="+mn-lt"/>
              </a:defRPr>
            </a:lvl9pPr>
          </a:lstStyle>
          <a:p>
            <a:pPr marL="0" indent="0"/>
            <a:endParaRPr lang="en-US" sz="1300">
              <a:cs typeface="Calibri"/>
            </a:endParaRPr>
          </a:p>
          <a:p>
            <a:pPr marL="0" indent="0" eaLnBrk="1" hangingPunct="1">
              <a:lnSpc>
                <a:spcPct val="100000"/>
              </a:lnSpc>
              <a:spcBef>
                <a:spcPct val="0"/>
              </a:spcBef>
              <a:spcAft>
                <a:spcPct val="0"/>
              </a:spcAft>
            </a:pPr>
            <a:endParaRPr lang="en-US" sz="2800" b="1" kern="0"/>
          </a:p>
        </p:txBody>
      </p:sp>
      <p:cxnSp>
        <p:nvCxnSpPr>
          <p:cNvPr id="10" name="Straight Connector 9">
            <a:extLst>
              <a:ext uri="{FF2B5EF4-FFF2-40B4-BE49-F238E27FC236}">
                <a16:creationId xmlns:a16="http://schemas.microsoft.com/office/drawing/2014/main" id="{7A9A6D2F-CED7-4E05-A0B6-6B830C42DAE1}"/>
              </a:ext>
            </a:extLst>
          </p:cNvPr>
          <p:cNvCxnSpPr/>
          <p:nvPr/>
        </p:nvCxnSpPr>
        <p:spPr>
          <a:xfrm>
            <a:off x="-6" y="852488"/>
            <a:ext cx="9144006"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E82329C-5544-4DC6-88B3-7DC7C67F7734}"/>
              </a:ext>
            </a:extLst>
          </p:cNvPr>
          <p:cNvSpPr txBox="1"/>
          <p:nvPr/>
        </p:nvSpPr>
        <p:spPr>
          <a:xfrm>
            <a:off x="1357135" y="949197"/>
            <a:ext cx="3564842" cy="584775"/>
          </a:xfrm>
          <a:prstGeom prst="rect">
            <a:avLst/>
          </a:prstGeom>
          <a:noFill/>
        </p:spPr>
        <p:txBody>
          <a:bodyPr wrap="square" rtlCol="0">
            <a:spAutoFit/>
          </a:bodyPr>
          <a:lstStyle/>
          <a:p>
            <a:r>
              <a:rPr lang="en-US" dirty="0"/>
              <a:t> </a:t>
            </a:r>
          </a:p>
          <a:p>
            <a:endParaRPr lang="en-US" dirty="0"/>
          </a:p>
        </p:txBody>
      </p:sp>
      <p:sp>
        <p:nvSpPr>
          <p:cNvPr id="11" name="TextBox 10">
            <a:extLst>
              <a:ext uri="{FF2B5EF4-FFF2-40B4-BE49-F238E27FC236}">
                <a16:creationId xmlns:a16="http://schemas.microsoft.com/office/drawing/2014/main" id="{DB6CFEF0-387F-43CD-8756-91FFA62511C7}"/>
              </a:ext>
            </a:extLst>
          </p:cNvPr>
          <p:cNvSpPr txBox="1"/>
          <p:nvPr/>
        </p:nvSpPr>
        <p:spPr>
          <a:xfrm>
            <a:off x="5122448" y="4833561"/>
            <a:ext cx="3712093" cy="553998"/>
          </a:xfrm>
          <a:prstGeom prst="rect">
            <a:avLst/>
          </a:prstGeom>
          <a:noFill/>
        </p:spPr>
        <p:txBody>
          <a:bodyPr wrap="square" rtlCol="0">
            <a:spAutoFit/>
          </a:bodyPr>
          <a:lstStyle/>
          <a:p>
            <a:pPr algn="ctr"/>
            <a:endParaRPr lang="en-US" sz="1400" b="1" dirty="0"/>
          </a:p>
          <a:p>
            <a:endParaRPr lang="en-US" dirty="0"/>
          </a:p>
        </p:txBody>
      </p:sp>
      <p:sp>
        <p:nvSpPr>
          <p:cNvPr id="15" name="TextBox 14">
            <a:extLst>
              <a:ext uri="{FF2B5EF4-FFF2-40B4-BE49-F238E27FC236}">
                <a16:creationId xmlns:a16="http://schemas.microsoft.com/office/drawing/2014/main" id="{A5597CE8-F5F4-4BC4-BE0F-41CCA3502EF5}"/>
              </a:ext>
            </a:extLst>
          </p:cNvPr>
          <p:cNvSpPr txBox="1"/>
          <p:nvPr/>
        </p:nvSpPr>
        <p:spPr>
          <a:xfrm>
            <a:off x="5122448" y="1187185"/>
            <a:ext cx="3712094" cy="523220"/>
          </a:xfrm>
          <a:prstGeom prst="rect">
            <a:avLst/>
          </a:prstGeom>
          <a:noFill/>
        </p:spPr>
        <p:txBody>
          <a:bodyPr wrap="square" rtlCol="0">
            <a:spAutoFit/>
          </a:bodyPr>
          <a:lstStyle/>
          <a:p>
            <a:pPr algn="ctr"/>
            <a:endParaRPr lang="en-US" sz="1400" b="1" dirty="0"/>
          </a:p>
          <a:p>
            <a:pPr algn="ctr"/>
            <a:endParaRPr lang="en-US" sz="1400" b="1" dirty="0"/>
          </a:p>
        </p:txBody>
      </p:sp>
      <p:pic>
        <p:nvPicPr>
          <p:cNvPr id="16" name="Picture 15" descr="A close up of a sign&#10;&#10;Description automatically generated">
            <a:extLst>
              <a:ext uri="{FF2B5EF4-FFF2-40B4-BE49-F238E27FC236}">
                <a16:creationId xmlns:a16="http://schemas.microsoft.com/office/drawing/2014/main" id="{FE9A1636-6FD2-44DC-B4AA-78234C792B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5671" y="6005512"/>
            <a:ext cx="1057576" cy="763805"/>
          </a:xfrm>
          <a:prstGeom prst="rect">
            <a:avLst/>
          </a:prstGeom>
        </p:spPr>
      </p:pic>
      <p:sp>
        <p:nvSpPr>
          <p:cNvPr id="2" name="TextBox 1">
            <a:extLst>
              <a:ext uri="{FF2B5EF4-FFF2-40B4-BE49-F238E27FC236}">
                <a16:creationId xmlns:a16="http://schemas.microsoft.com/office/drawing/2014/main" id="{A34D1879-05D6-44C2-8886-FC61231BA5E6}"/>
              </a:ext>
            </a:extLst>
          </p:cNvPr>
          <p:cNvSpPr txBox="1"/>
          <p:nvPr/>
        </p:nvSpPr>
        <p:spPr>
          <a:xfrm>
            <a:off x="511857" y="1353329"/>
            <a:ext cx="8127318" cy="2308324"/>
          </a:xfrm>
          <a:prstGeom prst="rect">
            <a:avLst/>
          </a:prstGeom>
          <a:noFill/>
        </p:spPr>
        <p:txBody>
          <a:bodyPr wrap="square" rtlCol="0">
            <a:spAutoFit/>
          </a:bodyPr>
          <a:lstStyle/>
          <a:p>
            <a:pPr marL="285750" indent="-285750" algn="just">
              <a:buFont typeface="Wingdings" panose="05000000000000000000" pitchFamily="2" charset="2"/>
              <a:buChar char="Ø"/>
            </a:pPr>
            <a:r>
              <a:rPr lang="en-US" dirty="0"/>
              <a:t>Your estate plan needs to be reviewed to determine what is going to happen to your retirement account.</a:t>
            </a:r>
          </a:p>
          <a:p>
            <a:pPr algn="just"/>
            <a:endParaRPr lang="en-US" dirty="0"/>
          </a:p>
          <a:p>
            <a:pPr algn="just"/>
            <a:endParaRPr lang="en-US" dirty="0"/>
          </a:p>
          <a:p>
            <a:pPr algn="just"/>
            <a:endParaRPr lang="en-US" dirty="0"/>
          </a:p>
          <a:p>
            <a:pPr marL="285750" indent="-285750" algn="just">
              <a:buFont typeface="Wingdings" panose="05000000000000000000" pitchFamily="2" charset="2"/>
              <a:buChar char="Ø"/>
            </a:pPr>
            <a:r>
              <a:rPr lang="en-US" dirty="0"/>
              <a:t>If a conduit trust provision was used, you need to consider whether it’s necessary to amend or update your trust to prevent the beneficiary from getting the entire balance within ten years of your death.</a:t>
            </a:r>
          </a:p>
          <a:p>
            <a:endParaRPr lang="en-US" dirty="0"/>
          </a:p>
        </p:txBody>
      </p:sp>
      <p:pic>
        <p:nvPicPr>
          <p:cNvPr id="8" name="Picture 7">
            <a:extLst>
              <a:ext uri="{FF2B5EF4-FFF2-40B4-BE49-F238E27FC236}">
                <a16:creationId xmlns:a16="http://schemas.microsoft.com/office/drawing/2014/main" id="{587030CD-913E-48D1-B820-B1C2B9E67046}"/>
              </a:ext>
            </a:extLst>
          </p:cNvPr>
          <p:cNvPicPr>
            <a:picLocks noChangeAspect="1"/>
          </p:cNvPicPr>
          <p:nvPr/>
        </p:nvPicPr>
        <p:blipFill>
          <a:blip r:embed="rId4"/>
          <a:stretch>
            <a:fillRect/>
          </a:stretch>
        </p:blipFill>
        <p:spPr>
          <a:xfrm>
            <a:off x="1703728" y="3699693"/>
            <a:ext cx="5743575" cy="3038475"/>
          </a:xfrm>
          <a:prstGeom prst="rect">
            <a:avLst/>
          </a:prstGeom>
        </p:spPr>
      </p:pic>
    </p:spTree>
    <p:extLst>
      <p:ext uri="{BB962C8B-B14F-4D97-AF65-F5344CB8AC3E}">
        <p14:creationId xmlns:p14="http://schemas.microsoft.com/office/powerpoint/2010/main" val="763417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76201" y="52388"/>
            <a:ext cx="8992346" cy="703392"/>
          </a:xfrm>
        </p:spPr>
        <p:txBody>
          <a:bodyPr/>
          <a:lstStyle/>
          <a:p>
            <a:pPr algn="ctr" eaLnBrk="1" hangingPunct="1"/>
            <a:r>
              <a:rPr lang="en-US" sz="2800" dirty="0">
                <a:solidFill>
                  <a:srgbClr val="214200"/>
                </a:solidFill>
              </a:rPr>
              <a:t>The Secure Act </a:t>
            </a:r>
            <a:r>
              <a:rPr lang="en-US" sz="1800" dirty="0">
                <a:solidFill>
                  <a:srgbClr val="214200"/>
                </a:solidFill>
              </a:rPr>
              <a:t>–</a:t>
            </a:r>
            <a:r>
              <a:rPr lang="en-US" sz="2800" dirty="0">
                <a:solidFill>
                  <a:srgbClr val="214200"/>
                </a:solidFill>
              </a:rPr>
              <a:t> </a:t>
            </a:r>
            <a:r>
              <a:rPr lang="en-US" sz="1800" dirty="0">
                <a:solidFill>
                  <a:srgbClr val="214200"/>
                </a:solidFill>
              </a:rPr>
              <a:t>Check Your Beneficiary Designations</a:t>
            </a:r>
          </a:p>
        </p:txBody>
      </p:sp>
      <p:sp>
        <p:nvSpPr>
          <p:cNvPr id="4" name="Slide Number Placeholder 3"/>
          <p:cNvSpPr>
            <a:spLocks noGrp="1"/>
          </p:cNvSpPr>
          <p:nvPr>
            <p:ph type="sldNum" sz="quarter" idx="10"/>
          </p:nvPr>
        </p:nvSpPr>
        <p:spPr/>
        <p:txBody>
          <a:bodyPr/>
          <a:lstStyle/>
          <a:p>
            <a:pPr>
              <a:defRPr/>
            </a:pPr>
            <a:fld id="{6F13D85F-9AA7-4DB1-A248-9EBB7A53645D}" type="slidenum">
              <a:rPr lang="en-US" smtClean="0"/>
              <a:pPr>
                <a:defRPr/>
              </a:pPr>
              <a:t>32</a:t>
            </a:fld>
            <a:endParaRPr lang="en-US"/>
          </a:p>
        </p:txBody>
      </p:sp>
      <p:sp>
        <p:nvSpPr>
          <p:cNvPr id="9" name="Rectangle 7"/>
          <p:cNvSpPr txBox="1">
            <a:spLocks noChangeArrowheads="1"/>
          </p:cNvSpPr>
          <p:nvPr/>
        </p:nvSpPr>
        <p:spPr>
          <a:xfrm>
            <a:off x="5243647" y="1748557"/>
            <a:ext cx="3789600" cy="2106676"/>
          </a:xfrm>
          <a:prstGeom prst="rect">
            <a:avLst/>
          </a:prstGeom>
        </p:spPr>
        <p:txBody>
          <a:bodyPr/>
          <a:lstStyle>
            <a:lvl1pPr marL="342900" indent="-342900" algn="l" rtl="0" eaLnBrk="0" fontAlgn="base" hangingPunct="0">
              <a:lnSpc>
                <a:spcPct val="110000"/>
              </a:lnSpc>
              <a:spcBef>
                <a:spcPct val="45000"/>
              </a:spcBef>
              <a:spcAft>
                <a:spcPct val="45000"/>
              </a:spcAft>
              <a:defRPr sz="1400">
                <a:solidFill>
                  <a:schemeClr val="tx1"/>
                </a:solidFill>
                <a:latin typeface="+mn-lt"/>
                <a:ea typeface="+mn-ea"/>
                <a:cs typeface="+mn-cs"/>
              </a:defRPr>
            </a:lvl1pPr>
            <a:lvl2pPr marL="457200" indent="-228600" algn="l" rtl="0" eaLnBrk="0" fontAlgn="base" hangingPunct="0">
              <a:lnSpc>
                <a:spcPct val="110000"/>
              </a:lnSpc>
              <a:spcBef>
                <a:spcPct val="45000"/>
              </a:spcBef>
              <a:spcAft>
                <a:spcPct val="0"/>
              </a:spcAft>
              <a:buClr>
                <a:srgbClr val="336600"/>
              </a:buClr>
              <a:buChar char="•"/>
              <a:defRPr sz="1400">
                <a:solidFill>
                  <a:schemeClr val="tx1"/>
                </a:solidFill>
                <a:latin typeface="+mn-lt"/>
              </a:defRPr>
            </a:lvl2pPr>
            <a:lvl3pPr marL="914400" indent="-228600" algn="l" rtl="0" eaLnBrk="0" fontAlgn="base" hangingPunct="0">
              <a:lnSpc>
                <a:spcPct val="110000"/>
              </a:lnSpc>
              <a:spcBef>
                <a:spcPct val="45000"/>
              </a:spcBef>
              <a:spcAft>
                <a:spcPct val="0"/>
              </a:spcAft>
              <a:buClr>
                <a:srgbClr val="336600"/>
              </a:buClr>
              <a:buChar char="–"/>
              <a:defRPr sz="1400">
                <a:solidFill>
                  <a:schemeClr val="tx1"/>
                </a:solidFill>
                <a:latin typeface="+mn-lt"/>
              </a:defRPr>
            </a:lvl3pPr>
            <a:lvl4pPr marL="1371600" indent="-228600" algn="l" rtl="0" eaLnBrk="0" fontAlgn="base" hangingPunct="0">
              <a:lnSpc>
                <a:spcPct val="110000"/>
              </a:lnSpc>
              <a:spcBef>
                <a:spcPct val="45000"/>
              </a:spcBef>
              <a:spcAft>
                <a:spcPct val="0"/>
              </a:spcAft>
              <a:buClr>
                <a:srgbClr val="336600"/>
              </a:buClr>
              <a:buChar char="»"/>
              <a:defRPr sz="1400">
                <a:solidFill>
                  <a:schemeClr val="tx1"/>
                </a:solidFill>
                <a:latin typeface="+mn-lt"/>
              </a:defRPr>
            </a:lvl4pPr>
            <a:lvl5pPr marL="1828800" indent="-228600" algn="l" rtl="0" eaLnBrk="0" fontAlgn="base" hangingPunct="0">
              <a:spcBef>
                <a:spcPct val="20000"/>
              </a:spcBef>
              <a:spcAft>
                <a:spcPct val="0"/>
              </a:spcAft>
              <a:buChar char="»"/>
              <a:defRPr>
                <a:solidFill>
                  <a:schemeClr val="tx1"/>
                </a:solidFill>
                <a:latin typeface="+mn-lt"/>
              </a:defRPr>
            </a:lvl5pPr>
            <a:lvl6pPr marL="2286000" indent="-228600" algn="l" rtl="0" fontAlgn="base">
              <a:spcBef>
                <a:spcPct val="20000"/>
              </a:spcBef>
              <a:spcAft>
                <a:spcPct val="0"/>
              </a:spcAft>
              <a:buChar char="»"/>
              <a:defRPr>
                <a:solidFill>
                  <a:schemeClr val="tx1"/>
                </a:solidFill>
                <a:latin typeface="+mn-lt"/>
              </a:defRPr>
            </a:lvl6pPr>
            <a:lvl7pPr marL="2743200" indent="-228600" algn="l" rtl="0" fontAlgn="base">
              <a:spcBef>
                <a:spcPct val="20000"/>
              </a:spcBef>
              <a:spcAft>
                <a:spcPct val="0"/>
              </a:spcAft>
              <a:buChar char="»"/>
              <a:defRPr>
                <a:solidFill>
                  <a:schemeClr val="tx1"/>
                </a:solidFill>
                <a:latin typeface="+mn-lt"/>
              </a:defRPr>
            </a:lvl7pPr>
            <a:lvl8pPr marL="3200400" indent="-228600" algn="l" rtl="0" fontAlgn="base">
              <a:spcBef>
                <a:spcPct val="20000"/>
              </a:spcBef>
              <a:spcAft>
                <a:spcPct val="0"/>
              </a:spcAft>
              <a:buChar char="»"/>
              <a:defRPr>
                <a:solidFill>
                  <a:schemeClr val="tx1"/>
                </a:solidFill>
                <a:latin typeface="+mn-lt"/>
              </a:defRPr>
            </a:lvl8pPr>
            <a:lvl9pPr marL="3657600" indent="-228600" algn="l" rtl="0" fontAlgn="base">
              <a:spcBef>
                <a:spcPct val="20000"/>
              </a:spcBef>
              <a:spcAft>
                <a:spcPct val="0"/>
              </a:spcAft>
              <a:buChar char="»"/>
              <a:defRPr>
                <a:solidFill>
                  <a:schemeClr val="tx1"/>
                </a:solidFill>
                <a:latin typeface="+mn-lt"/>
              </a:defRPr>
            </a:lvl9pPr>
          </a:lstStyle>
          <a:p>
            <a:pPr marL="0" indent="0"/>
            <a:endParaRPr lang="en-US" sz="1300">
              <a:cs typeface="Calibri"/>
            </a:endParaRPr>
          </a:p>
          <a:p>
            <a:pPr marL="0" indent="0" eaLnBrk="1" hangingPunct="1">
              <a:lnSpc>
                <a:spcPct val="100000"/>
              </a:lnSpc>
              <a:spcBef>
                <a:spcPct val="0"/>
              </a:spcBef>
              <a:spcAft>
                <a:spcPct val="0"/>
              </a:spcAft>
            </a:pPr>
            <a:endParaRPr lang="en-US" sz="2800" b="1" kern="0"/>
          </a:p>
        </p:txBody>
      </p:sp>
      <p:cxnSp>
        <p:nvCxnSpPr>
          <p:cNvPr id="10" name="Straight Connector 9">
            <a:extLst>
              <a:ext uri="{FF2B5EF4-FFF2-40B4-BE49-F238E27FC236}">
                <a16:creationId xmlns:a16="http://schemas.microsoft.com/office/drawing/2014/main" id="{7A9A6D2F-CED7-4E05-A0B6-6B830C42DAE1}"/>
              </a:ext>
            </a:extLst>
          </p:cNvPr>
          <p:cNvCxnSpPr/>
          <p:nvPr/>
        </p:nvCxnSpPr>
        <p:spPr>
          <a:xfrm>
            <a:off x="-6" y="852488"/>
            <a:ext cx="9144006"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E82329C-5544-4DC6-88B3-7DC7C67F7734}"/>
              </a:ext>
            </a:extLst>
          </p:cNvPr>
          <p:cNvSpPr txBox="1"/>
          <p:nvPr/>
        </p:nvSpPr>
        <p:spPr>
          <a:xfrm>
            <a:off x="1357135" y="949197"/>
            <a:ext cx="3564842" cy="584775"/>
          </a:xfrm>
          <a:prstGeom prst="rect">
            <a:avLst/>
          </a:prstGeom>
          <a:noFill/>
        </p:spPr>
        <p:txBody>
          <a:bodyPr wrap="square" rtlCol="0">
            <a:spAutoFit/>
          </a:bodyPr>
          <a:lstStyle/>
          <a:p>
            <a:r>
              <a:rPr lang="en-US" dirty="0"/>
              <a:t> </a:t>
            </a:r>
          </a:p>
          <a:p>
            <a:endParaRPr lang="en-US" dirty="0"/>
          </a:p>
        </p:txBody>
      </p:sp>
      <p:sp>
        <p:nvSpPr>
          <p:cNvPr id="11" name="TextBox 10">
            <a:extLst>
              <a:ext uri="{FF2B5EF4-FFF2-40B4-BE49-F238E27FC236}">
                <a16:creationId xmlns:a16="http://schemas.microsoft.com/office/drawing/2014/main" id="{DB6CFEF0-387F-43CD-8756-91FFA62511C7}"/>
              </a:ext>
            </a:extLst>
          </p:cNvPr>
          <p:cNvSpPr txBox="1"/>
          <p:nvPr/>
        </p:nvSpPr>
        <p:spPr>
          <a:xfrm>
            <a:off x="5122448" y="4833561"/>
            <a:ext cx="3712093" cy="553998"/>
          </a:xfrm>
          <a:prstGeom prst="rect">
            <a:avLst/>
          </a:prstGeom>
          <a:noFill/>
        </p:spPr>
        <p:txBody>
          <a:bodyPr wrap="square" rtlCol="0">
            <a:spAutoFit/>
          </a:bodyPr>
          <a:lstStyle/>
          <a:p>
            <a:pPr algn="ctr"/>
            <a:endParaRPr lang="en-US" sz="1400" b="1" dirty="0"/>
          </a:p>
          <a:p>
            <a:endParaRPr lang="en-US" dirty="0"/>
          </a:p>
        </p:txBody>
      </p:sp>
      <p:sp>
        <p:nvSpPr>
          <p:cNvPr id="15" name="TextBox 14">
            <a:extLst>
              <a:ext uri="{FF2B5EF4-FFF2-40B4-BE49-F238E27FC236}">
                <a16:creationId xmlns:a16="http://schemas.microsoft.com/office/drawing/2014/main" id="{A5597CE8-F5F4-4BC4-BE0F-41CCA3502EF5}"/>
              </a:ext>
            </a:extLst>
          </p:cNvPr>
          <p:cNvSpPr txBox="1"/>
          <p:nvPr/>
        </p:nvSpPr>
        <p:spPr>
          <a:xfrm>
            <a:off x="5122448" y="1187185"/>
            <a:ext cx="3712094" cy="523220"/>
          </a:xfrm>
          <a:prstGeom prst="rect">
            <a:avLst/>
          </a:prstGeom>
          <a:noFill/>
        </p:spPr>
        <p:txBody>
          <a:bodyPr wrap="square" rtlCol="0">
            <a:spAutoFit/>
          </a:bodyPr>
          <a:lstStyle/>
          <a:p>
            <a:pPr algn="ctr"/>
            <a:endParaRPr lang="en-US" sz="1400" b="1" dirty="0"/>
          </a:p>
          <a:p>
            <a:pPr algn="ctr"/>
            <a:endParaRPr lang="en-US" sz="1400" b="1" dirty="0"/>
          </a:p>
        </p:txBody>
      </p:sp>
      <p:pic>
        <p:nvPicPr>
          <p:cNvPr id="16" name="Picture 15" descr="A close up of a sign&#10;&#10;Description automatically generated">
            <a:extLst>
              <a:ext uri="{FF2B5EF4-FFF2-40B4-BE49-F238E27FC236}">
                <a16:creationId xmlns:a16="http://schemas.microsoft.com/office/drawing/2014/main" id="{FE9A1636-6FD2-44DC-B4AA-78234C792B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5671" y="6005512"/>
            <a:ext cx="1057576" cy="763805"/>
          </a:xfrm>
          <a:prstGeom prst="rect">
            <a:avLst/>
          </a:prstGeom>
        </p:spPr>
      </p:pic>
      <p:sp>
        <p:nvSpPr>
          <p:cNvPr id="2" name="TextBox 1">
            <a:extLst>
              <a:ext uri="{FF2B5EF4-FFF2-40B4-BE49-F238E27FC236}">
                <a16:creationId xmlns:a16="http://schemas.microsoft.com/office/drawing/2014/main" id="{A34D1879-05D6-44C2-8886-FC61231BA5E6}"/>
              </a:ext>
            </a:extLst>
          </p:cNvPr>
          <p:cNvSpPr txBox="1"/>
          <p:nvPr/>
        </p:nvSpPr>
        <p:spPr>
          <a:xfrm>
            <a:off x="511857" y="1353329"/>
            <a:ext cx="8127318" cy="2062103"/>
          </a:xfrm>
          <a:prstGeom prst="rect">
            <a:avLst/>
          </a:prstGeom>
          <a:noFill/>
        </p:spPr>
        <p:txBody>
          <a:bodyPr wrap="square" rtlCol="0">
            <a:spAutoFit/>
          </a:bodyPr>
          <a:lstStyle/>
          <a:p>
            <a:pPr marL="285750" indent="-285750" algn="just">
              <a:buFont typeface="Wingdings" panose="05000000000000000000" pitchFamily="2" charset="2"/>
              <a:buChar char="Ø"/>
            </a:pPr>
            <a:r>
              <a:rPr lang="en-US" dirty="0"/>
              <a:t>This is a great time to review your account information</a:t>
            </a:r>
          </a:p>
          <a:p>
            <a:pPr algn="just"/>
            <a:endParaRPr lang="en-US" dirty="0"/>
          </a:p>
          <a:p>
            <a:pPr marL="285750" indent="-285750" algn="just">
              <a:buFont typeface="Wingdings" panose="05000000000000000000" pitchFamily="2" charset="2"/>
              <a:buChar char="Ø"/>
            </a:pPr>
            <a:r>
              <a:rPr lang="en-US" dirty="0"/>
              <a:t>Are your beneficiary designations correct:</a:t>
            </a:r>
          </a:p>
          <a:p>
            <a:pPr marL="800100" lvl="1" indent="-342900" algn="just">
              <a:buFont typeface="Arial" panose="020B0604020202020204" pitchFamily="34" charset="0"/>
              <a:buChar char="•"/>
            </a:pPr>
            <a:r>
              <a:rPr lang="en-US" dirty="0"/>
              <a:t>Do they follow your estate plan?</a:t>
            </a:r>
          </a:p>
          <a:p>
            <a:pPr marL="800100" lvl="1" indent="-342900" algn="just">
              <a:buFont typeface="Arial" panose="020B0604020202020204" pitchFamily="34" charset="0"/>
              <a:buChar char="•"/>
            </a:pPr>
            <a:r>
              <a:rPr lang="en-US" dirty="0"/>
              <a:t>Is your trust properly named (if appropriate)?</a:t>
            </a:r>
          </a:p>
          <a:p>
            <a:pPr marL="800100" lvl="1" indent="-342900" algn="just">
              <a:buFont typeface="Arial" panose="020B0604020202020204" pitchFamily="34" charset="0"/>
              <a:buChar char="•"/>
            </a:pPr>
            <a:r>
              <a:rPr lang="en-US" dirty="0"/>
              <a:t>Has there been a change in your life or circumstances? (Have you gotten married or divorced?)</a:t>
            </a:r>
          </a:p>
          <a:p>
            <a:endParaRPr lang="en-US" dirty="0"/>
          </a:p>
        </p:txBody>
      </p:sp>
      <p:pic>
        <p:nvPicPr>
          <p:cNvPr id="6" name="Picture 5">
            <a:extLst>
              <a:ext uri="{FF2B5EF4-FFF2-40B4-BE49-F238E27FC236}">
                <a16:creationId xmlns:a16="http://schemas.microsoft.com/office/drawing/2014/main" id="{64889A8C-6020-4F7B-AA6C-C970178B2440}"/>
              </a:ext>
            </a:extLst>
          </p:cNvPr>
          <p:cNvPicPr>
            <a:picLocks noChangeAspect="1"/>
          </p:cNvPicPr>
          <p:nvPr/>
        </p:nvPicPr>
        <p:blipFill>
          <a:blip r:embed="rId4"/>
          <a:stretch>
            <a:fillRect/>
          </a:stretch>
        </p:blipFill>
        <p:spPr>
          <a:xfrm>
            <a:off x="2135996" y="3228578"/>
            <a:ext cx="4872002" cy="3446859"/>
          </a:xfrm>
          <a:prstGeom prst="rect">
            <a:avLst/>
          </a:prstGeom>
        </p:spPr>
      </p:pic>
    </p:spTree>
    <p:extLst>
      <p:ext uri="{BB962C8B-B14F-4D97-AF65-F5344CB8AC3E}">
        <p14:creationId xmlns:p14="http://schemas.microsoft.com/office/powerpoint/2010/main" val="34298172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799812B-9B2D-4457-BB90-E9732BABEB0B}" type="slidenum">
              <a:rPr lang="en-US" smtClean="0"/>
              <a:pPr/>
              <a:t>33</a:t>
            </a:fld>
            <a:endParaRPr lang="en-US"/>
          </a:p>
        </p:txBody>
      </p:sp>
      <p:sp>
        <p:nvSpPr>
          <p:cNvPr id="8" name="Rectangle 6"/>
          <p:cNvSpPr txBox="1">
            <a:spLocks noChangeArrowheads="1"/>
          </p:cNvSpPr>
          <p:nvPr/>
        </p:nvSpPr>
        <p:spPr>
          <a:xfrm>
            <a:off x="1506049" y="81916"/>
            <a:ext cx="7366000" cy="800100"/>
          </a:xfrm>
          <a:prstGeom prst="rect">
            <a:avLst/>
          </a:prstGeom>
        </p:spPr>
        <p:txBody>
          <a:bodyPr/>
          <a:lstStyle>
            <a:lvl1pPr algn="l" rtl="0" eaLnBrk="0" fontAlgn="base" hangingPunct="0">
              <a:spcBef>
                <a:spcPct val="0"/>
              </a:spcBef>
              <a:spcAft>
                <a:spcPct val="0"/>
              </a:spcAft>
              <a:defRPr sz="2000" b="1">
                <a:solidFill>
                  <a:srgbClr val="336600"/>
                </a:solidFill>
                <a:latin typeface="+mj-lt"/>
                <a:ea typeface="+mj-ea"/>
                <a:cs typeface="+mj-cs"/>
              </a:defRPr>
            </a:lvl1pPr>
            <a:lvl2pPr algn="l" rtl="0" eaLnBrk="0" fontAlgn="base" hangingPunct="0">
              <a:spcBef>
                <a:spcPct val="0"/>
              </a:spcBef>
              <a:spcAft>
                <a:spcPct val="0"/>
              </a:spcAft>
              <a:defRPr sz="2000" b="1">
                <a:solidFill>
                  <a:srgbClr val="336600"/>
                </a:solidFill>
                <a:latin typeface="Verdana" pitchFamily="34" charset="0"/>
              </a:defRPr>
            </a:lvl2pPr>
            <a:lvl3pPr algn="l" rtl="0" eaLnBrk="0" fontAlgn="base" hangingPunct="0">
              <a:spcBef>
                <a:spcPct val="0"/>
              </a:spcBef>
              <a:spcAft>
                <a:spcPct val="0"/>
              </a:spcAft>
              <a:defRPr sz="2000" b="1">
                <a:solidFill>
                  <a:srgbClr val="336600"/>
                </a:solidFill>
                <a:latin typeface="Verdana" pitchFamily="34" charset="0"/>
              </a:defRPr>
            </a:lvl3pPr>
            <a:lvl4pPr algn="l" rtl="0" eaLnBrk="0" fontAlgn="base" hangingPunct="0">
              <a:spcBef>
                <a:spcPct val="0"/>
              </a:spcBef>
              <a:spcAft>
                <a:spcPct val="0"/>
              </a:spcAft>
              <a:defRPr sz="2000" b="1">
                <a:solidFill>
                  <a:srgbClr val="336600"/>
                </a:solidFill>
                <a:latin typeface="Verdana" pitchFamily="34" charset="0"/>
              </a:defRPr>
            </a:lvl4pPr>
            <a:lvl5pPr algn="l" rtl="0" eaLnBrk="0" fontAlgn="base" hangingPunct="0">
              <a:spcBef>
                <a:spcPct val="0"/>
              </a:spcBef>
              <a:spcAft>
                <a:spcPct val="0"/>
              </a:spcAft>
              <a:defRPr sz="2000" b="1">
                <a:solidFill>
                  <a:srgbClr val="336600"/>
                </a:solidFill>
                <a:latin typeface="Verdana" pitchFamily="34" charset="0"/>
              </a:defRPr>
            </a:lvl5pPr>
            <a:lvl6pPr marL="457200" algn="l" rtl="0" fontAlgn="base">
              <a:spcBef>
                <a:spcPct val="0"/>
              </a:spcBef>
              <a:spcAft>
                <a:spcPct val="0"/>
              </a:spcAft>
              <a:defRPr sz="2000" b="1">
                <a:solidFill>
                  <a:schemeClr val="tx1"/>
                </a:solidFill>
                <a:latin typeface="Verdana" pitchFamily="34" charset="0"/>
              </a:defRPr>
            </a:lvl6pPr>
            <a:lvl7pPr marL="914400" algn="l" rtl="0" fontAlgn="base">
              <a:spcBef>
                <a:spcPct val="0"/>
              </a:spcBef>
              <a:spcAft>
                <a:spcPct val="0"/>
              </a:spcAft>
              <a:defRPr sz="2000" b="1">
                <a:solidFill>
                  <a:schemeClr val="tx1"/>
                </a:solidFill>
                <a:latin typeface="Verdana" pitchFamily="34" charset="0"/>
              </a:defRPr>
            </a:lvl7pPr>
            <a:lvl8pPr marL="1371600" algn="l" rtl="0" fontAlgn="base">
              <a:spcBef>
                <a:spcPct val="0"/>
              </a:spcBef>
              <a:spcAft>
                <a:spcPct val="0"/>
              </a:spcAft>
              <a:defRPr sz="2000" b="1">
                <a:solidFill>
                  <a:schemeClr val="tx1"/>
                </a:solidFill>
                <a:latin typeface="Verdana" pitchFamily="34" charset="0"/>
              </a:defRPr>
            </a:lvl8pPr>
            <a:lvl9pPr marL="1828800" algn="l" rtl="0" fontAlgn="base">
              <a:spcBef>
                <a:spcPct val="0"/>
              </a:spcBef>
              <a:spcAft>
                <a:spcPct val="0"/>
              </a:spcAft>
              <a:defRPr sz="2000" b="1">
                <a:solidFill>
                  <a:schemeClr val="tx1"/>
                </a:solidFill>
                <a:latin typeface="Verdana" pitchFamily="34" charset="0"/>
              </a:defRPr>
            </a:lvl9pPr>
          </a:lstStyle>
          <a:p>
            <a:pPr algn="ctr" eaLnBrk="1" hangingPunct="1"/>
            <a:r>
              <a:rPr lang="en-US" sz="2800" kern="0">
                <a:solidFill>
                  <a:srgbClr val="214200"/>
                </a:solidFill>
              </a:rPr>
              <a:t>Thank you </a:t>
            </a:r>
          </a:p>
        </p:txBody>
      </p:sp>
      <p:sp>
        <p:nvSpPr>
          <p:cNvPr id="9" name="Rectangle 7"/>
          <p:cNvSpPr txBox="1">
            <a:spLocks noChangeArrowheads="1"/>
          </p:cNvSpPr>
          <p:nvPr/>
        </p:nvSpPr>
        <p:spPr>
          <a:xfrm>
            <a:off x="1169035" y="889635"/>
            <a:ext cx="8040029" cy="5202555"/>
          </a:xfrm>
          <a:prstGeom prst="rect">
            <a:avLst/>
          </a:prstGeom>
        </p:spPr>
        <p:txBody>
          <a:bodyPr/>
          <a:lstStyle>
            <a:lvl1pPr marL="342900" indent="-342900" algn="l" rtl="0" eaLnBrk="0" fontAlgn="base" hangingPunct="0">
              <a:lnSpc>
                <a:spcPct val="110000"/>
              </a:lnSpc>
              <a:spcBef>
                <a:spcPct val="45000"/>
              </a:spcBef>
              <a:spcAft>
                <a:spcPct val="45000"/>
              </a:spcAft>
              <a:defRPr sz="1400">
                <a:solidFill>
                  <a:schemeClr val="tx1"/>
                </a:solidFill>
                <a:latin typeface="+mn-lt"/>
                <a:ea typeface="+mn-ea"/>
                <a:cs typeface="+mn-cs"/>
              </a:defRPr>
            </a:lvl1pPr>
            <a:lvl2pPr marL="457200" indent="-228600" algn="l" rtl="0" eaLnBrk="0" fontAlgn="base" hangingPunct="0">
              <a:lnSpc>
                <a:spcPct val="110000"/>
              </a:lnSpc>
              <a:spcBef>
                <a:spcPct val="45000"/>
              </a:spcBef>
              <a:spcAft>
                <a:spcPct val="0"/>
              </a:spcAft>
              <a:buClr>
                <a:srgbClr val="336600"/>
              </a:buClr>
              <a:buChar char="•"/>
              <a:defRPr sz="1400">
                <a:solidFill>
                  <a:schemeClr val="tx1"/>
                </a:solidFill>
                <a:latin typeface="+mn-lt"/>
              </a:defRPr>
            </a:lvl2pPr>
            <a:lvl3pPr marL="914400" indent="-228600" algn="l" rtl="0" eaLnBrk="0" fontAlgn="base" hangingPunct="0">
              <a:lnSpc>
                <a:spcPct val="110000"/>
              </a:lnSpc>
              <a:spcBef>
                <a:spcPct val="45000"/>
              </a:spcBef>
              <a:spcAft>
                <a:spcPct val="0"/>
              </a:spcAft>
              <a:buClr>
                <a:srgbClr val="336600"/>
              </a:buClr>
              <a:buChar char="–"/>
              <a:defRPr sz="1400">
                <a:solidFill>
                  <a:schemeClr val="tx1"/>
                </a:solidFill>
                <a:latin typeface="+mn-lt"/>
              </a:defRPr>
            </a:lvl3pPr>
            <a:lvl4pPr marL="1371600" indent="-228600" algn="l" rtl="0" eaLnBrk="0" fontAlgn="base" hangingPunct="0">
              <a:lnSpc>
                <a:spcPct val="110000"/>
              </a:lnSpc>
              <a:spcBef>
                <a:spcPct val="45000"/>
              </a:spcBef>
              <a:spcAft>
                <a:spcPct val="0"/>
              </a:spcAft>
              <a:buClr>
                <a:srgbClr val="336600"/>
              </a:buClr>
              <a:buChar char="»"/>
              <a:defRPr sz="1400">
                <a:solidFill>
                  <a:schemeClr val="tx1"/>
                </a:solidFill>
                <a:latin typeface="+mn-lt"/>
              </a:defRPr>
            </a:lvl4pPr>
            <a:lvl5pPr marL="1828800" indent="-228600" algn="l" rtl="0" eaLnBrk="0" fontAlgn="base" hangingPunct="0">
              <a:spcBef>
                <a:spcPct val="20000"/>
              </a:spcBef>
              <a:spcAft>
                <a:spcPct val="0"/>
              </a:spcAft>
              <a:buChar char="»"/>
              <a:defRPr>
                <a:solidFill>
                  <a:schemeClr val="tx1"/>
                </a:solidFill>
                <a:latin typeface="+mn-lt"/>
              </a:defRPr>
            </a:lvl5pPr>
            <a:lvl6pPr marL="2286000" indent="-228600" algn="l" rtl="0" fontAlgn="base">
              <a:spcBef>
                <a:spcPct val="20000"/>
              </a:spcBef>
              <a:spcAft>
                <a:spcPct val="0"/>
              </a:spcAft>
              <a:buChar char="»"/>
              <a:defRPr>
                <a:solidFill>
                  <a:schemeClr val="tx1"/>
                </a:solidFill>
                <a:latin typeface="+mn-lt"/>
              </a:defRPr>
            </a:lvl6pPr>
            <a:lvl7pPr marL="2743200" indent="-228600" algn="l" rtl="0" fontAlgn="base">
              <a:spcBef>
                <a:spcPct val="20000"/>
              </a:spcBef>
              <a:spcAft>
                <a:spcPct val="0"/>
              </a:spcAft>
              <a:buChar char="»"/>
              <a:defRPr>
                <a:solidFill>
                  <a:schemeClr val="tx1"/>
                </a:solidFill>
                <a:latin typeface="+mn-lt"/>
              </a:defRPr>
            </a:lvl7pPr>
            <a:lvl8pPr marL="3200400" indent="-228600" algn="l" rtl="0" fontAlgn="base">
              <a:spcBef>
                <a:spcPct val="20000"/>
              </a:spcBef>
              <a:spcAft>
                <a:spcPct val="0"/>
              </a:spcAft>
              <a:buChar char="»"/>
              <a:defRPr>
                <a:solidFill>
                  <a:schemeClr val="tx1"/>
                </a:solidFill>
                <a:latin typeface="+mn-lt"/>
              </a:defRPr>
            </a:lvl8pPr>
            <a:lvl9pPr marL="3657600" indent="-228600" algn="l" rtl="0" fontAlgn="base">
              <a:spcBef>
                <a:spcPct val="20000"/>
              </a:spcBef>
              <a:spcAft>
                <a:spcPct val="0"/>
              </a:spcAft>
              <a:buChar char="»"/>
              <a:defRPr>
                <a:solidFill>
                  <a:schemeClr val="tx1"/>
                </a:solidFill>
                <a:latin typeface="+mn-lt"/>
              </a:defRPr>
            </a:lvl9pPr>
          </a:lstStyle>
          <a:p>
            <a:pPr marL="0" indent="342900" eaLnBrk="1" hangingPunct="1">
              <a:lnSpc>
                <a:spcPct val="100000"/>
              </a:lnSpc>
              <a:spcBef>
                <a:spcPct val="0"/>
              </a:spcBef>
              <a:spcAft>
                <a:spcPct val="0"/>
              </a:spcAft>
              <a:buFontTx/>
              <a:buChar char="•"/>
            </a:pPr>
            <a:endParaRPr lang="en-US" sz="2800" b="1" kern="0"/>
          </a:p>
        </p:txBody>
      </p:sp>
      <p:sp>
        <p:nvSpPr>
          <p:cNvPr id="5" name="Rectangle 3"/>
          <p:cNvSpPr txBox="1">
            <a:spLocks noChangeArrowheads="1"/>
          </p:cNvSpPr>
          <p:nvPr/>
        </p:nvSpPr>
        <p:spPr>
          <a:xfrm>
            <a:off x="1073785" y="972103"/>
            <a:ext cx="8070215" cy="4996262"/>
          </a:xfrm>
          <a:prstGeom prst="rect">
            <a:avLst/>
          </a:prstGeom>
        </p:spPr>
        <p:txBody>
          <a:bodyPr/>
          <a:lstStyle>
            <a:lvl1pPr marL="342900" indent="-342900" algn="l" rtl="0" eaLnBrk="0" fontAlgn="base" hangingPunct="0">
              <a:lnSpc>
                <a:spcPct val="110000"/>
              </a:lnSpc>
              <a:spcBef>
                <a:spcPct val="45000"/>
              </a:spcBef>
              <a:spcAft>
                <a:spcPct val="45000"/>
              </a:spcAft>
              <a:defRPr sz="1400">
                <a:solidFill>
                  <a:schemeClr val="tx1"/>
                </a:solidFill>
                <a:latin typeface="+mn-lt"/>
                <a:ea typeface="+mn-ea"/>
                <a:cs typeface="+mn-cs"/>
              </a:defRPr>
            </a:lvl1pPr>
            <a:lvl2pPr marL="457200" indent="-228600" algn="l" rtl="0" eaLnBrk="0" fontAlgn="base" hangingPunct="0">
              <a:lnSpc>
                <a:spcPct val="110000"/>
              </a:lnSpc>
              <a:spcBef>
                <a:spcPct val="45000"/>
              </a:spcBef>
              <a:spcAft>
                <a:spcPct val="0"/>
              </a:spcAft>
              <a:buClr>
                <a:srgbClr val="336600"/>
              </a:buClr>
              <a:buChar char="•"/>
              <a:defRPr sz="1400">
                <a:solidFill>
                  <a:schemeClr val="tx1"/>
                </a:solidFill>
                <a:latin typeface="+mn-lt"/>
              </a:defRPr>
            </a:lvl2pPr>
            <a:lvl3pPr marL="914400" indent="-228600" algn="l" rtl="0" eaLnBrk="0" fontAlgn="base" hangingPunct="0">
              <a:lnSpc>
                <a:spcPct val="110000"/>
              </a:lnSpc>
              <a:spcBef>
                <a:spcPct val="45000"/>
              </a:spcBef>
              <a:spcAft>
                <a:spcPct val="0"/>
              </a:spcAft>
              <a:buClr>
                <a:srgbClr val="336600"/>
              </a:buClr>
              <a:buChar char="–"/>
              <a:defRPr sz="1400">
                <a:solidFill>
                  <a:schemeClr val="tx1"/>
                </a:solidFill>
                <a:latin typeface="+mn-lt"/>
              </a:defRPr>
            </a:lvl3pPr>
            <a:lvl4pPr marL="1371600" indent="-228600" algn="l" rtl="0" eaLnBrk="0" fontAlgn="base" hangingPunct="0">
              <a:lnSpc>
                <a:spcPct val="110000"/>
              </a:lnSpc>
              <a:spcBef>
                <a:spcPct val="45000"/>
              </a:spcBef>
              <a:spcAft>
                <a:spcPct val="0"/>
              </a:spcAft>
              <a:buClr>
                <a:srgbClr val="336600"/>
              </a:buClr>
              <a:buChar char="»"/>
              <a:defRPr sz="1400">
                <a:solidFill>
                  <a:schemeClr val="tx1"/>
                </a:solidFill>
                <a:latin typeface="+mn-lt"/>
              </a:defRPr>
            </a:lvl4pPr>
            <a:lvl5pPr marL="1828800" indent="-228600" algn="l" rtl="0" eaLnBrk="0" fontAlgn="base" hangingPunct="0">
              <a:spcBef>
                <a:spcPct val="20000"/>
              </a:spcBef>
              <a:spcAft>
                <a:spcPct val="0"/>
              </a:spcAft>
              <a:buChar char="»"/>
              <a:defRPr>
                <a:solidFill>
                  <a:schemeClr val="tx1"/>
                </a:solidFill>
                <a:latin typeface="+mn-lt"/>
              </a:defRPr>
            </a:lvl5pPr>
            <a:lvl6pPr marL="2286000" indent="-228600" algn="l" rtl="0" fontAlgn="base">
              <a:spcBef>
                <a:spcPct val="20000"/>
              </a:spcBef>
              <a:spcAft>
                <a:spcPct val="0"/>
              </a:spcAft>
              <a:buChar char="»"/>
              <a:defRPr>
                <a:solidFill>
                  <a:schemeClr val="tx1"/>
                </a:solidFill>
                <a:latin typeface="+mn-lt"/>
              </a:defRPr>
            </a:lvl6pPr>
            <a:lvl7pPr marL="2743200" indent="-228600" algn="l" rtl="0" fontAlgn="base">
              <a:spcBef>
                <a:spcPct val="20000"/>
              </a:spcBef>
              <a:spcAft>
                <a:spcPct val="0"/>
              </a:spcAft>
              <a:buChar char="»"/>
              <a:defRPr>
                <a:solidFill>
                  <a:schemeClr val="tx1"/>
                </a:solidFill>
                <a:latin typeface="+mn-lt"/>
              </a:defRPr>
            </a:lvl7pPr>
            <a:lvl8pPr marL="3200400" indent="-228600" algn="l" rtl="0" fontAlgn="base">
              <a:spcBef>
                <a:spcPct val="20000"/>
              </a:spcBef>
              <a:spcAft>
                <a:spcPct val="0"/>
              </a:spcAft>
              <a:buChar char="»"/>
              <a:defRPr>
                <a:solidFill>
                  <a:schemeClr val="tx1"/>
                </a:solidFill>
                <a:latin typeface="+mn-lt"/>
              </a:defRPr>
            </a:lvl8pPr>
            <a:lvl9pPr marL="3657600" indent="-228600" algn="l" rtl="0" fontAlgn="base">
              <a:spcBef>
                <a:spcPct val="20000"/>
              </a:spcBef>
              <a:spcAft>
                <a:spcPct val="0"/>
              </a:spcAft>
              <a:buChar char="»"/>
              <a:defRPr>
                <a:solidFill>
                  <a:schemeClr val="tx1"/>
                </a:solidFill>
                <a:latin typeface="+mn-lt"/>
              </a:defRPr>
            </a:lvl9pPr>
          </a:lstStyle>
          <a:p>
            <a:pPr marL="228600" lvl="1" indent="0" eaLnBrk="1" hangingPunct="1">
              <a:buNone/>
            </a:pPr>
            <a:endParaRPr lang="en-US" altLang="en-US" sz="2400" b="1" kern="0">
              <a:latin typeface="Verdana" panose="020B0604030504040204" pitchFamily="34" charset="0"/>
              <a:ea typeface="Verdana" panose="020B0604030504040204" pitchFamily="34" charset="0"/>
              <a:cs typeface="Verdana" panose="020B0604030504040204" pitchFamily="34" charset="0"/>
            </a:endParaRPr>
          </a:p>
        </p:txBody>
      </p:sp>
      <p:cxnSp>
        <p:nvCxnSpPr>
          <p:cNvPr id="10" name="Straight Connector 9">
            <a:extLst>
              <a:ext uri="{FF2B5EF4-FFF2-40B4-BE49-F238E27FC236}">
                <a16:creationId xmlns:a16="http://schemas.microsoft.com/office/drawing/2014/main" id="{CC2EB0D2-CCDD-4B64-99E7-309648D891D5}"/>
              </a:ext>
            </a:extLst>
          </p:cNvPr>
          <p:cNvCxnSpPr/>
          <p:nvPr/>
        </p:nvCxnSpPr>
        <p:spPr>
          <a:xfrm>
            <a:off x="-6" y="852488"/>
            <a:ext cx="9144006"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07FEF3D5-E8F2-4CDE-94BF-BF748A777D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2372" y="0"/>
            <a:ext cx="1181405" cy="842686"/>
          </a:xfrm>
          <a:prstGeom prst="rect">
            <a:avLst/>
          </a:prstGeom>
        </p:spPr>
      </p:pic>
      <p:sp>
        <p:nvSpPr>
          <p:cNvPr id="13" name="Rectangle 12">
            <a:extLst>
              <a:ext uri="{FF2B5EF4-FFF2-40B4-BE49-F238E27FC236}">
                <a16:creationId xmlns:a16="http://schemas.microsoft.com/office/drawing/2014/main" id="{82A34274-E103-48E8-9166-7313ADAD8177}"/>
              </a:ext>
            </a:extLst>
          </p:cNvPr>
          <p:cNvSpPr/>
          <p:nvPr/>
        </p:nvSpPr>
        <p:spPr>
          <a:xfrm>
            <a:off x="0" y="842686"/>
            <a:ext cx="1156665" cy="6015292"/>
          </a:xfrm>
          <a:prstGeom prst="rect">
            <a:avLst/>
          </a:prstGeom>
          <a:solidFill>
            <a:srgbClr val="2142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CA23A70-22ED-4F75-AA42-97BB66245787}"/>
              </a:ext>
            </a:extLst>
          </p:cNvPr>
          <p:cNvPicPr>
            <a:picLocks noChangeAspect="1"/>
          </p:cNvPicPr>
          <p:nvPr/>
        </p:nvPicPr>
        <p:blipFill>
          <a:blip r:embed="rId4"/>
          <a:stretch>
            <a:fillRect/>
          </a:stretch>
        </p:blipFill>
        <p:spPr>
          <a:xfrm>
            <a:off x="1186209" y="1845408"/>
            <a:ext cx="3922683" cy="1359568"/>
          </a:xfrm>
          <a:prstGeom prst="rect">
            <a:avLst/>
          </a:prstGeom>
        </p:spPr>
      </p:pic>
      <p:sp>
        <p:nvSpPr>
          <p:cNvPr id="3" name="TextBox 2">
            <a:extLst>
              <a:ext uri="{FF2B5EF4-FFF2-40B4-BE49-F238E27FC236}">
                <a16:creationId xmlns:a16="http://schemas.microsoft.com/office/drawing/2014/main" id="{6DABA9FB-5696-4772-AAF7-4AF5C2E4E698}"/>
              </a:ext>
            </a:extLst>
          </p:cNvPr>
          <p:cNvSpPr txBox="1"/>
          <p:nvPr/>
        </p:nvSpPr>
        <p:spPr>
          <a:xfrm>
            <a:off x="1425892" y="3223072"/>
            <a:ext cx="3683000" cy="1569660"/>
          </a:xfrm>
          <a:prstGeom prst="rect">
            <a:avLst/>
          </a:prstGeom>
          <a:noFill/>
        </p:spPr>
        <p:txBody>
          <a:bodyPr wrap="square" rtlCol="0">
            <a:spAutoFit/>
          </a:bodyPr>
          <a:lstStyle/>
          <a:p>
            <a:pPr algn="ctr"/>
            <a:r>
              <a:rPr lang="en-US"/>
              <a:t>4650 East Cotton Center Blvd </a:t>
            </a:r>
          </a:p>
          <a:p>
            <a:pPr algn="ctr"/>
            <a:r>
              <a:rPr lang="en-US"/>
              <a:t>STE 130</a:t>
            </a:r>
          </a:p>
          <a:p>
            <a:pPr algn="ctr"/>
            <a:r>
              <a:rPr lang="en-US"/>
              <a:t>Phoenix Arizona, 85040</a:t>
            </a:r>
          </a:p>
          <a:p>
            <a:pPr algn="ctr"/>
            <a:r>
              <a:rPr lang="en-US"/>
              <a:t>480-776-5960</a:t>
            </a:r>
          </a:p>
          <a:p>
            <a:pPr algn="ctr"/>
            <a:r>
              <a:rPr lang="en-US"/>
              <a:t>www.ironwoodwm.com</a:t>
            </a:r>
          </a:p>
          <a:p>
            <a:endParaRPr lang="en-US"/>
          </a:p>
        </p:txBody>
      </p:sp>
      <p:pic>
        <p:nvPicPr>
          <p:cNvPr id="14" name="Picture 13">
            <a:extLst>
              <a:ext uri="{FF2B5EF4-FFF2-40B4-BE49-F238E27FC236}">
                <a16:creationId xmlns:a16="http://schemas.microsoft.com/office/drawing/2014/main" id="{A8A3FE4E-4CDB-4ACA-9633-5AFD805D5F10}"/>
              </a:ext>
            </a:extLst>
          </p:cNvPr>
          <p:cNvPicPr>
            <a:picLocks noChangeAspect="1"/>
          </p:cNvPicPr>
          <p:nvPr/>
        </p:nvPicPr>
        <p:blipFill>
          <a:blip r:embed="rId5"/>
          <a:stretch>
            <a:fillRect/>
          </a:stretch>
        </p:blipFill>
        <p:spPr>
          <a:xfrm>
            <a:off x="5197636" y="1852906"/>
            <a:ext cx="3937777" cy="1251284"/>
          </a:xfrm>
          <a:prstGeom prst="rect">
            <a:avLst/>
          </a:prstGeom>
        </p:spPr>
      </p:pic>
      <p:sp>
        <p:nvSpPr>
          <p:cNvPr id="15" name="TextBox 14">
            <a:extLst>
              <a:ext uri="{FF2B5EF4-FFF2-40B4-BE49-F238E27FC236}">
                <a16:creationId xmlns:a16="http://schemas.microsoft.com/office/drawing/2014/main" id="{E03CE959-B6BD-47B1-B752-53A577783301}"/>
              </a:ext>
            </a:extLst>
          </p:cNvPr>
          <p:cNvSpPr txBox="1"/>
          <p:nvPr/>
        </p:nvSpPr>
        <p:spPr>
          <a:xfrm>
            <a:off x="5638800" y="3223072"/>
            <a:ext cx="3305175" cy="1569660"/>
          </a:xfrm>
          <a:prstGeom prst="rect">
            <a:avLst/>
          </a:prstGeom>
          <a:noFill/>
        </p:spPr>
        <p:txBody>
          <a:bodyPr wrap="square" rtlCol="0">
            <a:spAutoFit/>
          </a:bodyPr>
          <a:lstStyle/>
          <a:p>
            <a:pPr algn="ctr"/>
            <a:r>
              <a:rPr lang="en-US"/>
              <a:t>4500 South Lakeshore Drive STE 560</a:t>
            </a:r>
          </a:p>
          <a:p>
            <a:pPr algn="ctr"/>
            <a:r>
              <a:rPr lang="en-US"/>
              <a:t>Tempe Arizona, 85282</a:t>
            </a:r>
          </a:p>
          <a:p>
            <a:pPr algn="ctr"/>
            <a:r>
              <a:rPr lang="en-US"/>
              <a:t>480-456-6267</a:t>
            </a:r>
          </a:p>
          <a:p>
            <a:pPr algn="ctr"/>
            <a:r>
              <a:rPr lang="en-US"/>
              <a:t>www.sotolawfirm.com</a:t>
            </a:r>
          </a:p>
          <a:p>
            <a:endParaRPr lang="en-US"/>
          </a:p>
        </p:txBody>
      </p:sp>
      <p:sp>
        <p:nvSpPr>
          <p:cNvPr id="16" name="TextBox 15">
            <a:extLst>
              <a:ext uri="{FF2B5EF4-FFF2-40B4-BE49-F238E27FC236}">
                <a16:creationId xmlns:a16="http://schemas.microsoft.com/office/drawing/2014/main" id="{7B054104-EC93-42C6-8AAC-CBC703478244}"/>
              </a:ext>
            </a:extLst>
          </p:cNvPr>
          <p:cNvSpPr txBox="1"/>
          <p:nvPr/>
        </p:nvSpPr>
        <p:spPr>
          <a:xfrm>
            <a:off x="1186209" y="5153025"/>
            <a:ext cx="7949204" cy="1384995"/>
          </a:xfrm>
          <a:prstGeom prst="rect">
            <a:avLst/>
          </a:prstGeom>
          <a:noFill/>
        </p:spPr>
        <p:txBody>
          <a:bodyPr wrap="square" rtlCol="0">
            <a:spAutoFit/>
          </a:bodyPr>
          <a:lstStyle/>
          <a:p>
            <a:pPr marL="285750" indent="-285750">
              <a:buFont typeface="Wingdings" panose="05000000000000000000" pitchFamily="2" charset="2"/>
              <a:buChar char="Ø"/>
            </a:pPr>
            <a:r>
              <a:rPr lang="en-US" sz="1800" b="1"/>
              <a:t>Evaluation Forms -</a:t>
            </a:r>
            <a:r>
              <a:rPr lang="en-US"/>
              <a:t> We ask each attendee to please take a moment to complete this form. </a:t>
            </a:r>
          </a:p>
          <a:p>
            <a:endParaRPr lang="en-US"/>
          </a:p>
          <a:p>
            <a:pPr marL="285750" indent="-285750">
              <a:buFont typeface="Wingdings" panose="05000000000000000000" pitchFamily="2" charset="2"/>
              <a:buChar char="Ø"/>
            </a:pPr>
            <a:r>
              <a:rPr lang="en-US" sz="1800" b="1"/>
              <a:t>Panel Discussion -</a:t>
            </a:r>
            <a:r>
              <a:rPr lang="en-US"/>
              <a:t> Open for all questions.</a:t>
            </a:r>
          </a:p>
          <a:p>
            <a:endParaRPr lang="en-US"/>
          </a:p>
        </p:txBody>
      </p:sp>
      <p:pic>
        <p:nvPicPr>
          <p:cNvPr id="18" name="Picture 17">
            <a:extLst>
              <a:ext uri="{FF2B5EF4-FFF2-40B4-BE49-F238E27FC236}">
                <a16:creationId xmlns:a16="http://schemas.microsoft.com/office/drawing/2014/main" id="{346C9DE7-EA78-4848-B585-0D27DF08F9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70376" y="6198766"/>
            <a:ext cx="1798171" cy="659234"/>
          </a:xfrm>
          <a:prstGeom prst="rect">
            <a:avLst/>
          </a:prstGeom>
        </p:spPr>
      </p:pic>
    </p:spTree>
    <p:extLst>
      <p:ext uri="{BB962C8B-B14F-4D97-AF65-F5344CB8AC3E}">
        <p14:creationId xmlns:p14="http://schemas.microsoft.com/office/powerpoint/2010/main" val="3870208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F13D85F-9AA7-4DB1-A248-9EBB7A53645D}" type="slidenum">
              <a:rPr lang="en-US" smtClean="0"/>
              <a:pPr>
                <a:defRPr/>
              </a:pPr>
              <a:t>4</a:t>
            </a:fld>
            <a:endParaRPr lang="en-US"/>
          </a:p>
        </p:txBody>
      </p:sp>
      <p:sp>
        <p:nvSpPr>
          <p:cNvPr id="2" name="Title 1"/>
          <p:cNvSpPr>
            <a:spLocks noGrp="1"/>
          </p:cNvSpPr>
          <p:nvPr>
            <p:ph type="title" idx="4294967295"/>
          </p:nvPr>
        </p:nvSpPr>
        <p:spPr>
          <a:xfrm>
            <a:off x="1177925" y="112713"/>
            <a:ext cx="7966075" cy="633412"/>
          </a:xfrm>
        </p:spPr>
        <p:txBody>
          <a:bodyPr/>
          <a:lstStyle/>
          <a:p>
            <a:pPr algn="ctr"/>
            <a:r>
              <a:rPr lang="en-US" sz="2800">
                <a:solidFill>
                  <a:srgbClr val="214200"/>
                </a:solidFill>
              </a:rPr>
              <a:t>The SECURE Act – 10 Key Changes</a:t>
            </a:r>
          </a:p>
        </p:txBody>
      </p:sp>
      <p:pic>
        <p:nvPicPr>
          <p:cNvPr id="9" name="Picture 8">
            <a:extLst>
              <a:ext uri="{FF2B5EF4-FFF2-40B4-BE49-F238E27FC236}">
                <a16:creationId xmlns:a16="http://schemas.microsoft.com/office/drawing/2014/main" id="{B653A58E-5FC6-44E0-BA7C-A3943541C7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0376" y="6198766"/>
            <a:ext cx="1798171" cy="659234"/>
          </a:xfrm>
          <a:prstGeom prst="rect">
            <a:avLst/>
          </a:prstGeom>
        </p:spPr>
      </p:pic>
      <p:cxnSp>
        <p:nvCxnSpPr>
          <p:cNvPr id="10" name="Straight Connector 9">
            <a:extLst>
              <a:ext uri="{FF2B5EF4-FFF2-40B4-BE49-F238E27FC236}">
                <a16:creationId xmlns:a16="http://schemas.microsoft.com/office/drawing/2014/main" id="{4F1ED6B2-83FA-4FE6-95E9-E6477D185FD4}"/>
              </a:ext>
            </a:extLst>
          </p:cNvPr>
          <p:cNvCxnSpPr/>
          <p:nvPr/>
        </p:nvCxnSpPr>
        <p:spPr>
          <a:xfrm>
            <a:off x="-6" y="852488"/>
            <a:ext cx="9144006"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7FFB078-88AF-4CA4-88E7-B1C3B582E0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 y="0"/>
            <a:ext cx="1183347" cy="873127"/>
          </a:xfrm>
          <a:prstGeom prst="rect">
            <a:avLst/>
          </a:prstGeom>
        </p:spPr>
      </p:pic>
      <p:sp>
        <p:nvSpPr>
          <p:cNvPr id="13" name="Rectangle 12">
            <a:extLst>
              <a:ext uri="{FF2B5EF4-FFF2-40B4-BE49-F238E27FC236}">
                <a16:creationId xmlns:a16="http://schemas.microsoft.com/office/drawing/2014/main" id="{4316ADED-A31F-4679-82EB-6386B85F7610}"/>
              </a:ext>
            </a:extLst>
          </p:cNvPr>
          <p:cNvSpPr/>
          <p:nvPr/>
        </p:nvSpPr>
        <p:spPr>
          <a:xfrm>
            <a:off x="0" y="842686"/>
            <a:ext cx="1156665" cy="6015292"/>
          </a:xfrm>
          <a:prstGeom prst="rect">
            <a:avLst/>
          </a:prstGeom>
          <a:solidFill>
            <a:srgbClr val="2142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0A3288-8877-4E2B-BD71-421FE98B7A9B}"/>
              </a:ext>
            </a:extLst>
          </p:cNvPr>
          <p:cNvSpPr txBox="1"/>
          <p:nvPr/>
        </p:nvSpPr>
        <p:spPr>
          <a:xfrm>
            <a:off x="1266826" y="1266825"/>
            <a:ext cx="7801722" cy="5509200"/>
          </a:xfrm>
          <a:prstGeom prst="rect">
            <a:avLst/>
          </a:prstGeom>
          <a:noFill/>
        </p:spPr>
        <p:txBody>
          <a:bodyPr wrap="square" rtlCol="0">
            <a:spAutoFit/>
          </a:bodyPr>
          <a:lstStyle/>
          <a:p>
            <a:r>
              <a:rPr lang="en-US" sz="1800" b="1" dirty="0">
                <a:cs typeface="Calibri" panose="020F0502020204030204"/>
              </a:rPr>
              <a:t>1) Allows parents to withdraw up to $10,000 from 529    plans to repay student loans </a:t>
            </a:r>
          </a:p>
          <a:p>
            <a:endParaRPr lang="en-US" b="1" dirty="0">
              <a:cs typeface="Calibri" panose="020F0502020204030204"/>
            </a:endParaRPr>
          </a:p>
          <a:p>
            <a:endParaRPr lang="en-US" b="1" dirty="0">
              <a:cs typeface="Calibri" panose="020F0502020204030204"/>
            </a:endParaRPr>
          </a:p>
          <a:p>
            <a:r>
              <a:rPr lang="en-US" sz="1800" b="1" dirty="0">
                <a:cs typeface="Calibri" panose="020F0502020204030204"/>
              </a:rPr>
              <a:t>2) Increases the required minimum distribution (RMD) age to 72 (up from age 70.5) </a:t>
            </a:r>
          </a:p>
          <a:p>
            <a:endParaRPr lang="en-US" sz="1800" b="1" dirty="0">
              <a:cs typeface="Calibri" panose="020F0502020204030204"/>
            </a:endParaRPr>
          </a:p>
          <a:p>
            <a:endParaRPr lang="en-US" b="1" dirty="0">
              <a:cs typeface="Calibri" panose="020F0502020204030204"/>
            </a:endParaRPr>
          </a:p>
          <a:p>
            <a:r>
              <a:rPr lang="en-US" b="1" dirty="0">
                <a:cs typeface="Calibri" panose="020F0502020204030204"/>
              </a:rPr>
              <a:t>3) </a:t>
            </a:r>
            <a:r>
              <a:rPr lang="en-US" sz="1800" b="1" dirty="0">
                <a:cs typeface="Calibri" panose="020F0502020204030204"/>
              </a:rPr>
              <a:t>Eliminates the "stretch" provisions for many non                 spousal beneficiaries of retirement plans </a:t>
            </a:r>
          </a:p>
          <a:p>
            <a:pPr marL="0" indent="0">
              <a:buNone/>
            </a:pPr>
            <a:endParaRPr lang="en-US" sz="1800" b="1" dirty="0">
              <a:cs typeface="Calibri" panose="020F0502020204030204"/>
            </a:endParaRPr>
          </a:p>
          <a:p>
            <a:pPr marL="0" indent="0">
              <a:buNone/>
            </a:pPr>
            <a:endParaRPr lang="en-US" b="1" dirty="0">
              <a:cs typeface="Calibri" panose="020F0502020204030204"/>
            </a:endParaRPr>
          </a:p>
          <a:p>
            <a:pPr marL="0" indent="0">
              <a:buNone/>
            </a:pPr>
            <a:r>
              <a:rPr lang="en-US" b="1" dirty="0">
                <a:ea typeface="+mn-lt"/>
                <a:cs typeface="+mn-lt"/>
              </a:rPr>
              <a:t>4) </a:t>
            </a:r>
            <a:r>
              <a:rPr lang="en-US" dirty="0">
                <a:ea typeface="+mn-lt"/>
                <a:cs typeface="+mn-lt"/>
              </a:rPr>
              <a:t>Permits parents to withdraw up to $5,000 ($10,000 if married) from retirement accounts, penalty-free, within a year of birth or adoption (for qualified expenses)</a:t>
            </a:r>
          </a:p>
          <a:p>
            <a:pPr marL="0" indent="0">
              <a:buNone/>
            </a:pPr>
            <a:endParaRPr lang="en-US" dirty="0">
              <a:ea typeface="+mn-lt"/>
              <a:cs typeface="+mn-lt"/>
            </a:endParaRPr>
          </a:p>
          <a:p>
            <a:pPr marL="0" indent="0">
              <a:buNone/>
            </a:pPr>
            <a:endParaRPr lang="en-US" dirty="0">
              <a:ea typeface="+mn-lt"/>
              <a:cs typeface="+mn-lt"/>
            </a:endParaRPr>
          </a:p>
          <a:p>
            <a:pPr marL="0" indent="0">
              <a:buNone/>
            </a:pPr>
            <a:r>
              <a:rPr lang="en-US" b="1" dirty="0">
                <a:cs typeface="Calibri"/>
              </a:rPr>
              <a:t>5) </a:t>
            </a:r>
            <a:r>
              <a:rPr lang="en-US" dirty="0">
                <a:cs typeface="Calibri"/>
              </a:rPr>
              <a:t>Repeals the maximum age for traditional IRA contributions (formerly age 70.5) </a:t>
            </a:r>
            <a:endParaRPr lang="en-US" dirty="0"/>
          </a:p>
          <a:p>
            <a:endParaRPr lang="en-US" dirty="0">
              <a:cs typeface="Calibri"/>
            </a:endParaRPr>
          </a:p>
          <a:p>
            <a:endParaRPr lang="en-US" dirty="0"/>
          </a:p>
        </p:txBody>
      </p:sp>
    </p:spTree>
    <p:extLst>
      <p:ext uri="{BB962C8B-B14F-4D97-AF65-F5344CB8AC3E}">
        <p14:creationId xmlns:p14="http://schemas.microsoft.com/office/powerpoint/2010/main" val="226417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F13D85F-9AA7-4DB1-A248-9EBB7A53645D}" type="slidenum">
              <a:rPr lang="en-US" smtClean="0"/>
              <a:pPr>
                <a:defRPr/>
              </a:pPr>
              <a:t>5</a:t>
            </a:fld>
            <a:endParaRPr lang="en-US"/>
          </a:p>
        </p:txBody>
      </p:sp>
      <p:sp>
        <p:nvSpPr>
          <p:cNvPr id="2" name="Title 1"/>
          <p:cNvSpPr>
            <a:spLocks noGrp="1"/>
          </p:cNvSpPr>
          <p:nvPr>
            <p:ph type="title" idx="4294967295"/>
          </p:nvPr>
        </p:nvSpPr>
        <p:spPr>
          <a:xfrm>
            <a:off x="1177925" y="112713"/>
            <a:ext cx="7966075" cy="633412"/>
          </a:xfrm>
        </p:spPr>
        <p:txBody>
          <a:bodyPr/>
          <a:lstStyle/>
          <a:p>
            <a:pPr algn="ctr"/>
            <a:r>
              <a:rPr lang="en-US" sz="2800">
                <a:solidFill>
                  <a:srgbClr val="214200"/>
                </a:solidFill>
              </a:rPr>
              <a:t>The SECURE Act – 10 Key Changes</a:t>
            </a:r>
          </a:p>
        </p:txBody>
      </p:sp>
      <p:pic>
        <p:nvPicPr>
          <p:cNvPr id="9" name="Picture 8">
            <a:extLst>
              <a:ext uri="{FF2B5EF4-FFF2-40B4-BE49-F238E27FC236}">
                <a16:creationId xmlns:a16="http://schemas.microsoft.com/office/drawing/2014/main" id="{B653A58E-5FC6-44E0-BA7C-A3943541C7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0376" y="6198766"/>
            <a:ext cx="1798171" cy="659234"/>
          </a:xfrm>
          <a:prstGeom prst="rect">
            <a:avLst/>
          </a:prstGeom>
        </p:spPr>
      </p:pic>
      <p:cxnSp>
        <p:nvCxnSpPr>
          <p:cNvPr id="10" name="Straight Connector 9">
            <a:extLst>
              <a:ext uri="{FF2B5EF4-FFF2-40B4-BE49-F238E27FC236}">
                <a16:creationId xmlns:a16="http://schemas.microsoft.com/office/drawing/2014/main" id="{4F1ED6B2-83FA-4FE6-95E9-E6477D185FD4}"/>
              </a:ext>
            </a:extLst>
          </p:cNvPr>
          <p:cNvCxnSpPr/>
          <p:nvPr/>
        </p:nvCxnSpPr>
        <p:spPr>
          <a:xfrm>
            <a:off x="-6" y="852488"/>
            <a:ext cx="9144006"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7FFB078-88AF-4CA4-88E7-B1C3B582E0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 y="0"/>
            <a:ext cx="1183347" cy="873127"/>
          </a:xfrm>
          <a:prstGeom prst="rect">
            <a:avLst/>
          </a:prstGeom>
        </p:spPr>
      </p:pic>
      <p:sp>
        <p:nvSpPr>
          <p:cNvPr id="13" name="Rectangle 12">
            <a:extLst>
              <a:ext uri="{FF2B5EF4-FFF2-40B4-BE49-F238E27FC236}">
                <a16:creationId xmlns:a16="http://schemas.microsoft.com/office/drawing/2014/main" id="{4316ADED-A31F-4679-82EB-6386B85F7610}"/>
              </a:ext>
            </a:extLst>
          </p:cNvPr>
          <p:cNvSpPr/>
          <p:nvPr/>
        </p:nvSpPr>
        <p:spPr>
          <a:xfrm>
            <a:off x="0" y="842686"/>
            <a:ext cx="1156665" cy="6015292"/>
          </a:xfrm>
          <a:prstGeom prst="rect">
            <a:avLst/>
          </a:prstGeom>
          <a:solidFill>
            <a:srgbClr val="2142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0A3288-8877-4E2B-BD71-421FE98B7A9B}"/>
              </a:ext>
            </a:extLst>
          </p:cNvPr>
          <p:cNvSpPr txBox="1"/>
          <p:nvPr/>
        </p:nvSpPr>
        <p:spPr>
          <a:xfrm>
            <a:off x="1260101" y="1393408"/>
            <a:ext cx="7801722" cy="5262979"/>
          </a:xfrm>
          <a:prstGeom prst="rect">
            <a:avLst/>
          </a:prstGeom>
          <a:noFill/>
        </p:spPr>
        <p:txBody>
          <a:bodyPr wrap="square" rtlCol="0">
            <a:spAutoFit/>
          </a:bodyPr>
          <a:lstStyle/>
          <a:p>
            <a:pPr marL="0" indent="0">
              <a:buNone/>
            </a:pPr>
            <a:r>
              <a:rPr lang="en-US" b="1">
                <a:cs typeface="Calibri"/>
              </a:rPr>
              <a:t>6) </a:t>
            </a:r>
            <a:r>
              <a:rPr lang="en-US">
                <a:cs typeface="Calibri"/>
              </a:rPr>
              <a:t>Increases the tax credits available to small businesses for starting a retirement plan </a:t>
            </a:r>
          </a:p>
          <a:p>
            <a:pPr marL="0" indent="0">
              <a:buNone/>
            </a:pPr>
            <a:endParaRPr lang="en-US">
              <a:ea typeface="+mn-lt"/>
              <a:cs typeface="+mn-lt"/>
            </a:endParaRPr>
          </a:p>
          <a:p>
            <a:pPr marL="0" indent="0">
              <a:buNone/>
            </a:pPr>
            <a:endParaRPr lang="en-US">
              <a:ea typeface="+mn-lt"/>
              <a:cs typeface="+mn-lt"/>
            </a:endParaRPr>
          </a:p>
          <a:p>
            <a:pPr marL="0" indent="0">
              <a:buNone/>
            </a:pPr>
            <a:r>
              <a:rPr lang="en-US" b="1">
                <a:ea typeface="+mn-lt"/>
                <a:cs typeface="+mn-lt"/>
              </a:rPr>
              <a:t>7) </a:t>
            </a:r>
            <a:r>
              <a:rPr lang="en-US">
                <a:ea typeface="+mn-lt"/>
                <a:cs typeface="+mn-lt"/>
              </a:rPr>
              <a:t>Facilitates small businesses opening multiple employer plans (MEPs), where </a:t>
            </a:r>
            <a:r>
              <a:rPr lang="en-US" i="1">
                <a:ea typeface="+mn-lt"/>
                <a:cs typeface="+mn-lt"/>
              </a:rPr>
              <a:t>unrelated</a:t>
            </a:r>
            <a:r>
              <a:rPr lang="en-US">
                <a:ea typeface="+mn-lt"/>
                <a:cs typeface="+mn-lt"/>
              </a:rPr>
              <a:t> </a:t>
            </a:r>
            <a:r>
              <a:rPr lang="en-US" i="1">
                <a:ea typeface="+mn-lt"/>
                <a:cs typeface="+mn-lt"/>
              </a:rPr>
              <a:t>employers</a:t>
            </a:r>
            <a:r>
              <a:rPr lang="en-US">
                <a:ea typeface="+mn-lt"/>
                <a:cs typeface="+mn-lt"/>
              </a:rPr>
              <a:t> can join-together to offer to offer retirement plans  </a:t>
            </a:r>
          </a:p>
          <a:p>
            <a:pPr marL="0" indent="0">
              <a:buNone/>
            </a:pPr>
            <a:endParaRPr lang="en-US">
              <a:ea typeface="+mn-lt"/>
              <a:cs typeface="+mn-lt"/>
            </a:endParaRPr>
          </a:p>
          <a:p>
            <a:pPr marL="0" indent="0">
              <a:buNone/>
            </a:pPr>
            <a:endParaRPr lang="en-US">
              <a:cs typeface="Calibri"/>
            </a:endParaRPr>
          </a:p>
          <a:p>
            <a:pPr marL="0" indent="0">
              <a:buNone/>
            </a:pPr>
            <a:r>
              <a:rPr lang="en-US" b="1">
                <a:cs typeface="Calibri"/>
              </a:rPr>
              <a:t>8) </a:t>
            </a:r>
            <a:r>
              <a:rPr lang="en-US">
                <a:cs typeface="Calibri"/>
              </a:rPr>
              <a:t>Allows long-term, part-time workers to participate in employer sponsored 401(k) plans</a:t>
            </a:r>
          </a:p>
          <a:p>
            <a:pPr marL="0" indent="0">
              <a:buNone/>
            </a:pPr>
            <a:endParaRPr lang="en-US">
              <a:ea typeface="+mn-lt"/>
              <a:cs typeface="+mn-lt"/>
            </a:endParaRPr>
          </a:p>
          <a:p>
            <a:pPr marL="0" indent="0">
              <a:buNone/>
            </a:pPr>
            <a:endParaRPr lang="en-US">
              <a:cs typeface="Calibri"/>
            </a:endParaRPr>
          </a:p>
          <a:p>
            <a:pPr marL="0" indent="0">
              <a:buNone/>
            </a:pPr>
            <a:r>
              <a:rPr lang="en-US" b="1">
                <a:cs typeface="Calibri"/>
              </a:rPr>
              <a:t>9) </a:t>
            </a:r>
            <a:r>
              <a:rPr lang="en-US">
                <a:cs typeface="Calibri"/>
              </a:rPr>
              <a:t>Offers more "lifetime income" options in workplace retirement plans, and greater portability of "lifetime income" investments </a:t>
            </a:r>
          </a:p>
          <a:p>
            <a:pPr marL="0" indent="0">
              <a:buNone/>
            </a:pPr>
            <a:endParaRPr lang="en-US">
              <a:ea typeface="+mn-lt"/>
              <a:cs typeface="+mn-lt"/>
            </a:endParaRPr>
          </a:p>
          <a:p>
            <a:pPr marL="0" indent="0">
              <a:buNone/>
            </a:pPr>
            <a:endParaRPr lang="en-US">
              <a:ea typeface="+mn-lt"/>
              <a:cs typeface="+mn-lt"/>
            </a:endParaRPr>
          </a:p>
          <a:p>
            <a:pPr marL="0" indent="0">
              <a:buNone/>
            </a:pPr>
            <a:r>
              <a:rPr lang="en-US" b="1">
                <a:ea typeface="+mn-lt"/>
                <a:cs typeface="+mn-lt"/>
              </a:rPr>
              <a:t>10) </a:t>
            </a:r>
            <a:r>
              <a:rPr lang="en-US">
                <a:ea typeface="+mn-lt"/>
                <a:cs typeface="+mn-lt"/>
              </a:rPr>
              <a:t>Raises the cap for automatic enrollment contributions in workplace retirement plans from 10% to 15% </a:t>
            </a:r>
          </a:p>
          <a:p>
            <a:endParaRPr lang="en-US">
              <a:cs typeface="Calibri"/>
            </a:endParaRPr>
          </a:p>
          <a:p>
            <a:endParaRPr lang="en-US"/>
          </a:p>
        </p:txBody>
      </p:sp>
    </p:spTree>
    <p:extLst>
      <p:ext uri="{BB962C8B-B14F-4D97-AF65-F5344CB8AC3E}">
        <p14:creationId xmlns:p14="http://schemas.microsoft.com/office/powerpoint/2010/main" val="4244417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54430" y="52388"/>
            <a:ext cx="7989570" cy="656272"/>
          </a:xfrm>
        </p:spPr>
        <p:txBody>
          <a:bodyPr/>
          <a:lstStyle/>
          <a:p>
            <a:pPr algn="ctr"/>
            <a:r>
              <a:rPr lang="en-US" sz="2800">
                <a:solidFill>
                  <a:srgbClr val="214200"/>
                </a:solidFill>
              </a:rPr>
              <a:t>The Secure Act – 529 Plans</a:t>
            </a:r>
          </a:p>
        </p:txBody>
      </p:sp>
      <p:pic>
        <p:nvPicPr>
          <p:cNvPr id="5" name="Content Placeholder 4">
            <a:extLst>
              <a:ext uri="{FF2B5EF4-FFF2-40B4-BE49-F238E27FC236}">
                <a16:creationId xmlns:a16="http://schemas.microsoft.com/office/drawing/2014/main" id="{7484A304-D9F0-4BD8-8B14-369E7721A37A}"/>
              </a:ext>
            </a:extLst>
          </p:cNvPr>
          <p:cNvPicPr>
            <a:picLocks noGrp="1" noChangeAspect="1"/>
          </p:cNvPicPr>
          <p:nvPr>
            <p:ph idx="1"/>
          </p:nvPr>
        </p:nvPicPr>
        <p:blipFill>
          <a:blip r:embed="rId3"/>
          <a:stretch>
            <a:fillRect/>
          </a:stretch>
        </p:blipFill>
        <p:spPr>
          <a:xfrm>
            <a:off x="1154430" y="962052"/>
            <a:ext cx="3913626" cy="5210132"/>
          </a:xfrm>
          <a:prstGeom prst="rect">
            <a:avLst/>
          </a:prstGeom>
        </p:spPr>
      </p:pic>
      <p:sp>
        <p:nvSpPr>
          <p:cNvPr id="4" name="Slide Number Placeholder 3"/>
          <p:cNvSpPr>
            <a:spLocks noGrp="1"/>
          </p:cNvSpPr>
          <p:nvPr>
            <p:ph type="sldNum" sz="quarter" idx="10"/>
          </p:nvPr>
        </p:nvSpPr>
        <p:spPr/>
        <p:txBody>
          <a:bodyPr/>
          <a:lstStyle/>
          <a:p>
            <a:pPr>
              <a:defRPr/>
            </a:pPr>
            <a:fld id="{6F13D85F-9AA7-4DB1-A248-9EBB7A53645D}" type="slidenum">
              <a:rPr lang="en-US" smtClean="0"/>
              <a:pPr>
                <a:defRPr/>
              </a:pPr>
              <a:t>6</a:t>
            </a:fld>
            <a:endParaRPr lang="en-US"/>
          </a:p>
        </p:txBody>
      </p:sp>
      <p:cxnSp>
        <p:nvCxnSpPr>
          <p:cNvPr id="8" name="Straight Connector 7">
            <a:extLst>
              <a:ext uri="{FF2B5EF4-FFF2-40B4-BE49-F238E27FC236}">
                <a16:creationId xmlns:a16="http://schemas.microsoft.com/office/drawing/2014/main" id="{CB1F0BDA-6DD7-411B-8799-ED973FE34180}"/>
              </a:ext>
            </a:extLst>
          </p:cNvPr>
          <p:cNvCxnSpPr/>
          <p:nvPr/>
        </p:nvCxnSpPr>
        <p:spPr>
          <a:xfrm>
            <a:off x="-6" y="852488"/>
            <a:ext cx="9144006"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7F73CC7E-49C7-4E8C-B73D-E9D6EB5EEF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0"/>
            <a:ext cx="1156671" cy="873127"/>
          </a:xfrm>
          <a:prstGeom prst="rect">
            <a:avLst/>
          </a:prstGeom>
        </p:spPr>
      </p:pic>
      <p:sp>
        <p:nvSpPr>
          <p:cNvPr id="11" name="Rectangle 10">
            <a:extLst>
              <a:ext uri="{FF2B5EF4-FFF2-40B4-BE49-F238E27FC236}">
                <a16:creationId xmlns:a16="http://schemas.microsoft.com/office/drawing/2014/main" id="{C49064FC-60D6-46ED-9BDB-1041DCD9669A}"/>
              </a:ext>
            </a:extLst>
          </p:cNvPr>
          <p:cNvSpPr/>
          <p:nvPr/>
        </p:nvSpPr>
        <p:spPr>
          <a:xfrm>
            <a:off x="-6" y="842686"/>
            <a:ext cx="1154436" cy="6015292"/>
          </a:xfrm>
          <a:prstGeom prst="rect">
            <a:avLst/>
          </a:prstGeom>
          <a:solidFill>
            <a:srgbClr val="2142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650E260-3F4D-4A8E-9D14-45F178B1BA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70376" y="6198766"/>
            <a:ext cx="1798171" cy="659234"/>
          </a:xfrm>
          <a:prstGeom prst="rect">
            <a:avLst/>
          </a:prstGeom>
        </p:spPr>
      </p:pic>
      <p:sp>
        <p:nvSpPr>
          <p:cNvPr id="13" name="TextBox 12">
            <a:extLst>
              <a:ext uri="{FF2B5EF4-FFF2-40B4-BE49-F238E27FC236}">
                <a16:creationId xmlns:a16="http://schemas.microsoft.com/office/drawing/2014/main" id="{284986EA-4F90-4C43-BDF1-749DA51D13BA}"/>
              </a:ext>
            </a:extLst>
          </p:cNvPr>
          <p:cNvSpPr txBox="1"/>
          <p:nvPr/>
        </p:nvSpPr>
        <p:spPr>
          <a:xfrm>
            <a:off x="5000625" y="919003"/>
            <a:ext cx="4143375" cy="5539978"/>
          </a:xfrm>
          <a:prstGeom prst="rect">
            <a:avLst/>
          </a:prstGeom>
          <a:noFill/>
        </p:spPr>
        <p:txBody>
          <a:bodyPr wrap="square" rtlCol="0">
            <a:spAutoFit/>
          </a:bodyPr>
          <a:lstStyle/>
          <a:p>
            <a:pPr marL="285750" indent="-285750">
              <a:buFont typeface="Wingdings" panose="05000000000000000000" pitchFamily="2" charset="2"/>
              <a:buChar char="Ø"/>
            </a:pPr>
            <a:r>
              <a:rPr lang="en-US" sz="1300" dirty="0">
                <a:solidFill>
                  <a:srgbClr val="000000"/>
                </a:solidFill>
                <a:cs typeface="Calibri"/>
              </a:rPr>
              <a:t>"Qualified Education Loan Repayment" distributions can be used to pay principal and/or interest of a qualified education loan) but are </a:t>
            </a:r>
            <a:r>
              <a:rPr lang="en-US" sz="1300" b="1" dirty="0">
                <a:solidFill>
                  <a:srgbClr val="000000"/>
                </a:solidFill>
                <a:cs typeface="Calibri"/>
              </a:rPr>
              <a:t>limited to a lifetime amount of $10,000 per-student</a:t>
            </a:r>
          </a:p>
          <a:p>
            <a:endParaRPr lang="en-US" sz="1300" dirty="0">
              <a:solidFill>
                <a:srgbClr val="000000"/>
              </a:solidFill>
              <a:cs typeface="Calibri"/>
            </a:endParaRPr>
          </a:p>
          <a:p>
            <a:pPr marL="285750" indent="-285750">
              <a:buFont typeface="Wingdings" panose="05000000000000000000" pitchFamily="2" charset="2"/>
              <a:buChar char="Ø"/>
            </a:pPr>
            <a:r>
              <a:rPr lang="en-US" sz="1300" dirty="0">
                <a:solidFill>
                  <a:srgbClr val="000000"/>
                </a:solidFill>
                <a:cs typeface="Calibri"/>
              </a:rPr>
              <a:t>There is no Federal tax deduction for contributions to a 529 plans </a:t>
            </a:r>
            <a:endParaRPr lang="en-US" sz="1300" dirty="0">
              <a:solidFill>
                <a:srgbClr val="000000"/>
              </a:solidFill>
            </a:endParaRPr>
          </a:p>
          <a:p>
            <a:endParaRPr lang="en-US" sz="1300" dirty="0">
              <a:solidFill>
                <a:srgbClr val="000000"/>
              </a:solidFill>
              <a:cs typeface="Calibri"/>
            </a:endParaRPr>
          </a:p>
          <a:p>
            <a:pPr marL="285750" indent="-285750">
              <a:buFont typeface="Wingdings" panose="05000000000000000000" pitchFamily="2" charset="2"/>
              <a:buChar char="Ø"/>
            </a:pPr>
            <a:r>
              <a:rPr lang="en-US" sz="1300" dirty="0">
                <a:solidFill>
                  <a:srgbClr val="000000"/>
                </a:solidFill>
                <a:cs typeface="Calibri"/>
              </a:rPr>
              <a:t>State laws vary widely in terms of tax treatment of 529 contributions: many states offer a </a:t>
            </a:r>
            <a:r>
              <a:rPr lang="en-US" sz="1300" i="1" dirty="0">
                <a:solidFill>
                  <a:srgbClr val="000000"/>
                </a:solidFill>
                <a:cs typeface="Calibri"/>
              </a:rPr>
              <a:t>tax deduction</a:t>
            </a:r>
            <a:r>
              <a:rPr lang="en-US" sz="1300" dirty="0">
                <a:solidFill>
                  <a:srgbClr val="000000"/>
                </a:solidFill>
                <a:cs typeface="Calibri"/>
              </a:rPr>
              <a:t> and a few states (Indiana, Minnesota, Utah and Vermont) offer </a:t>
            </a:r>
            <a:r>
              <a:rPr lang="en-US" sz="1300" i="1" dirty="0">
                <a:solidFill>
                  <a:srgbClr val="000000"/>
                </a:solidFill>
                <a:cs typeface="Calibri"/>
              </a:rPr>
              <a:t>tax credits</a:t>
            </a:r>
          </a:p>
          <a:p>
            <a:pPr marL="0" indent="0">
              <a:buNone/>
            </a:pPr>
            <a:endParaRPr lang="en-US" sz="1300" dirty="0">
              <a:solidFill>
                <a:srgbClr val="000000"/>
              </a:solidFill>
              <a:cs typeface="Calibri"/>
            </a:endParaRPr>
          </a:p>
          <a:p>
            <a:pPr marL="285750" indent="-285750">
              <a:buFont typeface="Wingdings" panose="05000000000000000000" pitchFamily="2" charset="2"/>
              <a:buChar char="Ø"/>
            </a:pPr>
            <a:r>
              <a:rPr lang="en-US" sz="1300" dirty="0">
                <a:solidFill>
                  <a:srgbClr val="000000"/>
                </a:solidFill>
                <a:cs typeface="Calibri"/>
              </a:rPr>
              <a:t>With a 529 plan, your college savings grows tax-deferred and you pay no tax on withdrawals for qualified higher education expenses.  As of 2018, withdrawals are no longer limited to post-secondary education expenses and can also include K-12 private school education costs ($10k per year limit on K-12 expenses)</a:t>
            </a:r>
          </a:p>
          <a:p>
            <a:pPr marL="285750" indent="-285750">
              <a:buFont typeface="Wingdings" panose="05000000000000000000" pitchFamily="2" charset="2"/>
              <a:buChar char="Ø"/>
            </a:pPr>
            <a:endParaRPr lang="en-US" sz="1300" dirty="0">
              <a:solidFill>
                <a:srgbClr val="000000"/>
              </a:solidFill>
              <a:cs typeface="Calibri"/>
            </a:endParaRPr>
          </a:p>
          <a:p>
            <a:pPr marL="285750" indent="-285750">
              <a:buFont typeface="Wingdings" panose="05000000000000000000" pitchFamily="2" charset="2"/>
              <a:buChar char="Ø"/>
            </a:pPr>
            <a:r>
              <a:rPr lang="en-US" sz="1300" dirty="0">
                <a:solidFill>
                  <a:srgbClr val="000000"/>
                </a:solidFill>
                <a:cs typeface="Calibri"/>
              </a:rPr>
              <a:t>Allows for certain “apprenticeship” programs.</a:t>
            </a:r>
          </a:p>
          <a:p>
            <a:endParaRPr lang="en-US" dirty="0"/>
          </a:p>
        </p:txBody>
      </p:sp>
      <p:sp>
        <p:nvSpPr>
          <p:cNvPr id="14" name="TextBox 13">
            <a:extLst>
              <a:ext uri="{FF2B5EF4-FFF2-40B4-BE49-F238E27FC236}">
                <a16:creationId xmlns:a16="http://schemas.microsoft.com/office/drawing/2014/main" id="{375F1738-D0EC-4B2C-A820-D2B0EE99D14F}"/>
              </a:ext>
            </a:extLst>
          </p:cNvPr>
          <p:cNvSpPr txBox="1"/>
          <p:nvPr/>
        </p:nvSpPr>
        <p:spPr>
          <a:xfrm>
            <a:off x="1257300" y="6198766"/>
            <a:ext cx="5819775" cy="892552"/>
          </a:xfrm>
          <a:prstGeom prst="rect">
            <a:avLst/>
          </a:prstGeom>
          <a:noFill/>
        </p:spPr>
        <p:txBody>
          <a:bodyPr wrap="square" rtlCol="0">
            <a:spAutoFit/>
          </a:bodyPr>
          <a:lstStyle/>
          <a:p>
            <a:r>
              <a:rPr lang="en-US" sz="1200" i="1">
                <a:solidFill>
                  <a:srgbClr val="000000"/>
                </a:solidFill>
                <a:cs typeface="Calibri"/>
              </a:rPr>
              <a:t>Planning Tip: </a:t>
            </a:r>
            <a:r>
              <a:rPr lang="en-US" sz="1200" i="1">
                <a:solidFill>
                  <a:srgbClr val="000000"/>
                </a:solidFill>
                <a:ea typeface="+mn-lt"/>
                <a:cs typeface="+mn-lt"/>
              </a:rPr>
              <a:t>In some states, you might be able to get a discount on your student loans by funneling the loan payment through a 529 plan and claiming state tax deduction or tax credit. </a:t>
            </a:r>
          </a:p>
          <a:p>
            <a:endParaRPr lang="en-US"/>
          </a:p>
        </p:txBody>
      </p:sp>
    </p:spTree>
    <p:extLst>
      <p:ext uri="{BB962C8B-B14F-4D97-AF65-F5344CB8AC3E}">
        <p14:creationId xmlns:p14="http://schemas.microsoft.com/office/powerpoint/2010/main" val="2002259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136364"/>
            <a:ext cx="7863840" cy="690562"/>
          </a:xfrm>
        </p:spPr>
        <p:txBody>
          <a:bodyPr/>
          <a:lstStyle/>
          <a:p>
            <a:pPr algn="ctr"/>
            <a:r>
              <a:rPr lang="en-US" sz="2800">
                <a:solidFill>
                  <a:srgbClr val="214200"/>
                </a:solidFill>
              </a:rPr>
              <a:t>The SECURE ACT - RMDs</a:t>
            </a:r>
          </a:p>
        </p:txBody>
      </p:sp>
      <p:pic>
        <p:nvPicPr>
          <p:cNvPr id="6" name="Content Placeholder 5">
            <a:extLst>
              <a:ext uri="{FF2B5EF4-FFF2-40B4-BE49-F238E27FC236}">
                <a16:creationId xmlns:a16="http://schemas.microsoft.com/office/drawing/2014/main" id="{823AAB3B-E63F-4159-97BE-984676771A9E}"/>
              </a:ext>
            </a:extLst>
          </p:cNvPr>
          <p:cNvPicPr>
            <a:picLocks noGrp="1" noChangeAspect="1"/>
          </p:cNvPicPr>
          <p:nvPr>
            <p:ph idx="1"/>
          </p:nvPr>
        </p:nvPicPr>
        <p:blipFill>
          <a:blip r:embed="rId3"/>
          <a:stretch>
            <a:fillRect/>
          </a:stretch>
        </p:blipFill>
        <p:spPr>
          <a:xfrm>
            <a:off x="5257801" y="1495436"/>
            <a:ext cx="3860942" cy="4295762"/>
          </a:xfrm>
          <a:prstGeom prst="rect">
            <a:avLst/>
          </a:prstGeom>
        </p:spPr>
      </p:pic>
      <p:sp>
        <p:nvSpPr>
          <p:cNvPr id="4" name="Slide Number Placeholder 3"/>
          <p:cNvSpPr>
            <a:spLocks noGrp="1"/>
          </p:cNvSpPr>
          <p:nvPr>
            <p:ph type="sldNum" sz="quarter" idx="10"/>
          </p:nvPr>
        </p:nvSpPr>
        <p:spPr/>
        <p:txBody>
          <a:bodyPr/>
          <a:lstStyle/>
          <a:p>
            <a:pPr>
              <a:defRPr/>
            </a:pPr>
            <a:fld id="{6F13D85F-9AA7-4DB1-A248-9EBB7A53645D}" type="slidenum">
              <a:rPr lang="en-US" smtClean="0"/>
              <a:pPr>
                <a:defRPr/>
              </a:pPr>
              <a:t>7</a:t>
            </a:fld>
            <a:endParaRPr lang="en-US"/>
          </a:p>
        </p:txBody>
      </p:sp>
      <p:pic>
        <p:nvPicPr>
          <p:cNvPr id="7" name="Picture 6">
            <a:extLst>
              <a:ext uri="{FF2B5EF4-FFF2-40B4-BE49-F238E27FC236}">
                <a16:creationId xmlns:a16="http://schemas.microsoft.com/office/drawing/2014/main" id="{5124FC36-BBCD-4AD3-99B6-BAB3DECDEC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0376" y="6198766"/>
            <a:ext cx="1798171" cy="659234"/>
          </a:xfrm>
          <a:prstGeom prst="rect">
            <a:avLst/>
          </a:prstGeom>
        </p:spPr>
      </p:pic>
      <p:cxnSp>
        <p:nvCxnSpPr>
          <p:cNvPr id="8" name="Straight Connector 7">
            <a:extLst>
              <a:ext uri="{FF2B5EF4-FFF2-40B4-BE49-F238E27FC236}">
                <a16:creationId xmlns:a16="http://schemas.microsoft.com/office/drawing/2014/main" id="{BB78CA09-D2F1-4D01-B1FC-1F4A47DE124E}"/>
              </a:ext>
            </a:extLst>
          </p:cNvPr>
          <p:cNvCxnSpPr/>
          <p:nvPr/>
        </p:nvCxnSpPr>
        <p:spPr>
          <a:xfrm>
            <a:off x="-6" y="852488"/>
            <a:ext cx="9144006"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48D2EF4-4AD1-4E8D-BD4A-6E7C810F19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0" y="-20639"/>
            <a:ext cx="1156671" cy="873127"/>
          </a:xfrm>
          <a:prstGeom prst="rect">
            <a:avLst/>
          </a:prstGeom>
        </p:spPr>
      </p:pic>
      <p:sp>
        <p:nvSpPr>
          <p:cNvPr id="11" name="Rectangle 10">
            <a:extLst>
              <a:ext uri="{FF2B5EF4-FFF2-40B4-BE49-F238E27FC236}">
                <a16:creationId xmlns:a16="http://schemas.microsoft.com/office/drawing/2014/main" id="{61F2BF6D-1FC4-4F48-9438-4A4595E871BF}"/>
              </a:ext>
            </a:extLst>
          </p:cNvPr>
          <p:cNvSpPr/>
          <p:nvPr/>
        </p:nvSpPr>
        <p:spPr>
          <a:xfrm>
            <a:off x="8319" y="852488"/>
            <a:ext cx="1148352" cy="6015292"/>
          </a:xfrm>
          <a:prstGeom prst="rect">
            <a:avLst/>
          </a:prstGeom>
          <a:solidFill>
            <a:srgbClr val="2142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0F85BE7-5620-4777-AEA5-DDB0F8262168}"/>
              </a:ext>
            </a:extLst>
          </p:cNvPr>
          <p:cNvSpPr txBox="1"/>
          <p:nvPr/>
        </p:nvSpPr>
        <p:spPr>
          <a:xfrm>
            <a:off x="1256405" y="1320225"/>
            <a:ext cx="3977641" cy="5262979"/>
          </a:xfrm>
          <a:prstGeom prst="rect">
            <a:avLst/>
          </a:prstGeom>
          <a:noFill/>
        </p:spPr>
        <p:txBody>
          <a:bodyPr wrap="square" rtlCol="0">
            <a:spAutoFit/>
          </a:bodyPr>
          <a:lstStyle/>
          <a:p>
            <a:pPr marL="285750" indent="-285750">
              <a:buFont typeface="Wingdings" panose="05000000000000000000" pitchFamily="2" charset="2"/>
              <a:buChar char="Ø"/>
            </a:pPr>
            <a:r>
              <a:rPr lang="en-US" dirty="0">
                <a:cs typeface="Calibri"/>
              </a:rPr>
              <a:t>RMDs now begin at age 72 for individuals who turn 70.5 in calendar year 2020</a:t>
            </a:r>
          </a:p>
          <a:p>
            <a:endParaRPr lang="en-US" dirty="0"/>
          </a:p>
          <a:p>
            <a:pPr marL="285750" indent="-285750">
              <a:buFont typeface="Wingdings" panose="05000000000000000000" pitchFamily="2" charset="2"/>
              <a:buChar char="Ø"/>
            </a:pPr>
            <a:r>
              <a:rPr lang="en-US" dirty="0">
                <a:cs typeface="Calibri"/>
              </a:rPr>
              <a:t>Mirroring the current law, upon reaching age 72, individuals can delay their first RMD until April 1 of the following year.</a:t>
            </a:r>
          </a:p>
          <a:p>
            <a:pPr marL="0" indent="0">
              <a:buNone/>
            </a:pPr>
            <a:endParaRPr lang="en-US" dirty="0">
              <a:cs typeface="Calibri"/>
            </a:endParaRPr>
          </a:p>
          <a:p>
            <a:pPr marL="0" indent="0">
              <a:buNone/>
            </a:pPr>
            <a:r>
              <a:rPr lang="en-US" b="1" dirty="0">
                <a:cs typeface="Calibri"/>
              </a:rPr>
              <a:t>Example</a:t>
            </a:r>
            <a:r>
              <a:rPr lang="en-US" dirty="0">
                <a:cs typeface="Calibri"/>
              </a:rPr>
              <a:t>: Joe turns 72 on February 1, 2020 so he can take his first RMD until as late as April 1, 2021</a:t>
            </a:r>
          </a:p>
          <a:p>
            <a:pPr marL="0" indent="0">
              <a:buNone/>
            </a:pPr>
            <a:endParaRPr lang="en-US" b="1" i="1" dirty="0">
              <a:cs typeface="Calibri"/>
            </a:endParaRPr>
          </a:p>
          <a:p>
            <a:pPr marL="285750" indent="-285750">
              <a:buFont typeface="Wingdings" panose="05000000000000000000" pitchFamily="2" charset="2"/>
              <a:buChar char="Ø"/>
            </a:pPr>
            <a:r>
              <a:rPr lang="en-US" i="1" dirty="0">
                <a:cs typeface="Calibri"/>
              </a:rPr>
              <a:t>The new required beginning date for RMDs </a:t>
            </a:r>
            <a:r>
              <a:rPr lang="en-US" b="1" i="1" dirty="0">
                <a:cs typeface="Calibri"/>
              </a:rPr>
              <a:t>only applies to those who turn 70.5 in 2020 or later</a:t>
            </a:r>
            <a:r>
              <a:rPr lang="en-US" i="1" dirty="0">
                <a:cs typeface="Calibri"/>
              </a:rPr>
              <a:t>.  So an individual who turned 70.5 in 2019 is still required to take RMDs under pre- SECURE Act rules</a:t>
            </a:r>
            <a:r>
              <a:rPr lang="en-US" dirty="0">
                <a:cs typeface="Calibri"/>
              </a:rPr>
              <a:t>  </a:t>
            </a:r>
            <a:endParaRPr lang="en-US" dirty="0"/>
          </a:p>
          <a:p>
            <a:endParaRPr lang="en-US" dirty="0"/>
          </a:p>
        </p:txBody>
      </p:sp>
    </p:spTree>
    <p:extLst>
      <p:ext uri="{BB962C8B-B14F-4D97-AF65-F5344CB8AC3E}">
        <p14:creationId xmlns:p14="http://schemas.microsoft.com/office/powerpoint/2010/main" val="296569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a:solidFill>
                  <a:srgbClr val="214200"/>
                </a:solidFill>
              </a:rPr>
              <a:t>The SECURE ACT - QCDs</a:t>
            </a:r>
          </a:p>
        </p:txBody>
      </p:sp>
      <p:sp>
        <p:nvSpPr>
          <p:cNvPr id="3" name="Content Placeholder 2">
            <a:extLst>
              <a:ext uri="{FF2B5EF4-FFF2-40B4-BE49-F238E27FC236}">
                <a16:creationId xmlns:a16="http://schemas.microsoft.com/office/drawing/2014/main" id="{C2718C63-FF9A-4F2C-8421-C4EA4A130222}"/>
              </a:ext>
            </a:extLst>
          </p:cNvPr>
          <p:cNvSpPr>
            <a:spLocks noGrp="1"/>
          </p:cNvSpPr>
          <p:nvPr>
            <p:ph idx="1"/>
          </p:nvPr>
        </p:nvSpPr>
        <p:spPr>
          <a:xfrm>
            <a:off x="1320800" y="919288"/>
            <a:ext cx="7366000" cy="882870"/>
          </a:xfrm>
        </p:spPr>
        <p:txBody>
          <a:bodyPr/>
          <a:lstStyle/>
          <a:p>
            <a:r>
              <a:rPr lang="en-US" sz="2000" b="1" dirty="0"/>
              <a:t>What is a QCD? </a:t>
            </a:r>
            <a:r>
              <a:rPr lang="en-US" b="1" dirty="0"/>
              <a:t>– A Qualified Charitable Distribution, is a distribution from an IRA made directly to an eligible charity, bypassing the owner of the account. </a:t>
            </a:r>
          </a:p>
        </p:txBody>
      </p:sp>
      <p:sp>
        <p:nvSpPr>
          <p:cNvPr id="4" name="Slide Number Placeholder 3"/>
          <p:cNvSpPr>
            <a:spLocks noGrp="1"/>
          </p:cNvSpPr>
          <p:nvPr>
            <p:ph type="sldNum" sz="quarter" idx="10"/>
          </p:nvPr>
        </p:nvSpPr>
        <p:spPr/>
        <p:txBody>
          <a:bodyPr/>
          <a:lstStyle/>
          <a:p>
            <a:pPr>
              <a:defRPr/>
            </a:pPr>
            <a:fld id="{6F13D85F-9AA7-4DB1-A248-9EBB7A53645D}" type="slidenum">
              <a:rPr lang="en-US" smtClean="0"/>
              <a:pPr>
                <a:defRPr/>
              </a:pPr>
              <a:t>8</a:t>
            </a:fld>
            <a:endParaRPr lang="en-US"/>
          </a:p>
        </p:txBody>
      </p:sp>
      <p:sp>
        <p:nvSpPr>
          <p:cNvPr id="11" name="Rectangle 10"/>
          <p:cNvSpPr/>
          <p:nvPr/>
        </p:nvSpPr>
        <p:spPr>
          <a:xfrm>
            <a:off x="6953250" y="6010275"/>
            <a:ext cx="2114550" cy="790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FA1EDF78-089E-4D20-9630-9D3AC23E18A2}"/>
              </a:ext>
            </a:extLst>
          </p:cNvPr>
          <p:cNvCxnSpPr/>
          <p:nvPr/>
        </p:nvCxnSpPr>
        <p:spPr>
          <a:xfrm>
            <a:off x="-6" y="852488"/>
            <a:ext cx="9144006"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2BE1993-DD29-4EF6-8B29-CA9951D1D3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 y="0"/>
            <a:ext cx="1156671" cy="873127"/>
          </a:xfrm>
          <a:prstGeom prst="rect">
            <a:avLst/>
          </a:prstGeom>
        </p:spPr>
      </p:pic>
      <p:sp>
        <p:nvSpPr>
          <p:cNvPr id="10" name="Rectangle 9">
            <a:extLst>
              <a:ext uri="{FF2B5EF4-FFF2-40B4-BE49-F238E27FC236}">
                <a16:creationId xmlns:a16="http://schemas.microsoft.com/office/drawing/2014/main" id="{2B54C248-17B1-4E90-822D-C78AAAFE8B4D}"/>
              </a:ext>
            </a:extLst>
          </p:cNvPr>
          <p:cNvSpPr/>
          <p:nvPr/>
        </p:nvSpPr>
        <p:spPr>
          <a:xfrm>
            <a:off x="-1" y="873127"/>
            <a:ext cx="1156671" cy="6015292"/>
          </a:xfrm>
          <a:prstGeom prst="rect">
            <a:avLst/>
          </a:prstGeom>
          <a:solidFill>
            <a:srgbClr val="2142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6EA649B-DBE8-4566-BEC7-CC940E345D88}"/>
              </a:ext>
            </a:extLst>
          </p:cNvPr>
          <p:cNvPicPr>
            <a:picLocks noChangeAspect="1"/>
          </p:cNvPicPr>
          <p:nvPr/>
        </p:nvPicPr>
        <p:blipFill>
          <a:blip r:embed="rId4"/>
          <a:stretch>
            <a:fillRect/>
          </a:stretch>
        </p:blipFill>
        <p:spPr>
          <a:xfrm>
            <a:off x="1156671" y="1892520"/>
            <a:ext cx="4023767" cy="4886463"/>
          </a:xfrm>
          <a:prstGeom prst="rect">
            <a:avLst/>
          </a:prstGeom>
        </p:spPr>
      </p:pic>
      <p:sp>
        <p:nvSpPr>
          <p:cNvPr id="8" name="TextBox 7">
            <a:extLst>
              <a:ext uri="{FF2B5EF4-FFF2-40B4-BE49-F238E27FC236}">
                <a16:creationId xmlns:a16="http://schemas.microsoft.com/office/drawing/2014/main" id="{AF29F063-9524-4C4B-9C81-D93126795D05}"/>
              </a:ext>
            </a:extLst>
          </p:cNvPr>
          <p:cNvSpPr txBox="1"/>
          <p:nvPr/>
        </p:nvSpPr>
        <p:spPr>
          <a:xfrm>
            <a:off x="5118294" y="2190640"/>
            <a:ext cx="3798462" cy="4431983"/>
          </a:xfrm>
          <a:prstGeom prst="rect">
            <a:avLst/>
          </a:prstGeom>
          <a:noFill/>
        </p:spPr>
        <p:txBody>
          <a:bodyPr wrap="square" rtlCol="0">
            <a:spAutoFit/>
          </a:bodyPr>
          <a:lstStyle/>
          <a:p>
            <a:pPr marL="285750" indent="-285750">
              <a:buFont typeface="Wingdings" panose="05000000000000000000" pitchFamily="2" charset="2"/>
              <a:buChar char="Ø"/>
            </a:pPr>
            <a:r>
              <a:rPr lang="en-US" sz="1400" dirty="0">
                <a:solidFill>
                  <a:srgbClr val="000000"/>
                </a:solidFill>
                <a:cs typeface="Calibri"/>
              </a:rPr>
              <a:t>Question: Will pushing back RMD age to 72 also mean that QDCs cannot be made until age 72?</a:t>
            </a:r>
          </a:p>
          <a:p>
            <a:endParaRPr lang="en-US" sz="1400" dirty="0">
              <a:solidFill>
                <a:srgbClr val="000000"/>
              </a:solidFill>
              <a:cs typeface="Calibri"/>
            </a:endParaRPr>
          </a:p>
          <a:p>
            <a:pPr marL="0" indent="0">
              <a:buNone/>
            </a:pPr>
            <a:endParaRPr lang="en-US" sz="1400" dirty="0">
              <a:solidFill>
                <a:srgbClr val="000000"/>
              </a:solidFill>
              <a:cs typeface="Calibri"/>
            </a:endParaRPr>
          </a:p>
          <a:p>
            <a:pPr marL="285750" indent="-285750">
              <a:buFont typeface="Wingdings" panose="05000000000000000000" pitchFamily="2" charset="2"/>
              <a:buChar char="Ø"/>
            </a:pPr>
            <a:r>
              <a:rPr lang="en-US" sz="1400" dirty="0">
                <a:solidFill>
                  <a:srgbClr val="000000"/>
                </a:solidFill>
                <a:cs typeface="Calibri"/>
              </a:rPr>
              <a:t>Answer:  NO, The SECURE Act makes no changes to the date at which individuals may begin to use IRAs and Inherited IRAs to make QDCs (remains age 70.5).  </a:t>
            </a:r>
          </a:p>
          <a:p>
            <a:endParaRPr lang="en-US" sz="1400" dirty="0">
              <a:solidFill>
                <a:srgbClr val="000000"/>
              </a:solidFill>
              <a:cs typeface="Calibri"/>
            </a:endParaRPr>
          </a:p>
          <a:p>
            <a:pPr marL="0" indent="0">
              <a:buNone/>
            </a:pPr>
            <a:endParaRPr lang="en-US" sz="1400" dirty="0">
              <a:solidFill>
                <a:srgbClr val="000000"/>
              </a:solidFill>
              <a:cs typeface="Calibri"/>
            </a:endParaRPr>
          </a:p>
          <a:p>
            <a:pPr marL="0" indent="0">
              <a:buNone/>
            </a:pPr>
            <a:r>
              <a:rPr lang="en-US" sz="1400" b="1" i="1" dirty="0">
                <a:solidFill>
                  <a:srgbClr val="000000"/>
                </a:solidFill>
                <a:cs typeface="Calibri"/>
              </a:rPr>
              <a:t>Example</a:t>
            </a:r>
            <a:r>
              <a:rPr lang="en-US" sz="1400" i="1" dirty="0">
                <a:solidFill>
                  <a:srgbClr val="000000"/>
                </a:solidFill>
                <a:cs typeface="Calibri"/>
              </a:rPr>
              <a:t> – Steve turns 70.5 in 2020, so he is not forced to take an RMD for 2020.  Steve wishes to make a QDC from his IRA during 2020, and is still allowed to do so, up to the $100,000 limit (provided donation is made after he turns 70.5) </a:t>
            </a:r>
            <a:r>
              <a:rPr lang="en-US" sz="1400" dirty="0">
                <a:solidFill>
                  <a:srgbClr val="000000"/>
                </a:solidFill>
                <a:cs typeface="Calibri"/>
              </a:rPr>
              <a:t> </a:t>
            </a:r>
          </a:p>
          <a:p>
            <a:endParaRPr lang="en-US" dirty="0"/>
          </a:p>
        </p:txBody>
      </p:sp>
      <p:pic>
        <p:nvPicPr>
          <p:cNvPr id="14" name="Picture 13">
            <a:extLst>
              <a:ext uri="{FF2B5EF4-FFF2-40B4-BE49-F238E27FC236}">
                <a16:creationId xmlns:a16="http://schemas.microsoft.com/office/drawing/2014/main" id="{1DBCAB3D-A9BE-4CF2-BA03-12DB18A482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70376" y="6198766"/>
            <a:ext cx="1798171" cy="659234"/>
          </a:xfrm>
          <a:prstGeom prst="rect">
            <a:avLst/>
          </a:prstGeom>
        </p:spPr>
      </p:pic>
    </p:spTree>
    <p:extLst>
      <p:ext uri="{BB962C8B-B14F-4D97-AF65-F5344CB8AC3E}">
        <p14:creationId xmlns:p14="http://schemas.microsoft.com/office/powerpoint/2010/main" val="2085698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33475" y="52388"/>
            <a:ext cx="7943849" cy="633412"/>
          </a:xfrm>
        </p:spPr>
        <p:txBody>
          <a:bodyPr/>
          <a:lstStyle/>
          <a:p>
            <a:pPr algn="ctr"/>
            <a:r>
              <a:rPr lang="en-US" sz="2800">
                <a:solidFill>
                  <a:srgbClr val="214200"/>
                </a:solidFill>
              </a:rPr>
              <a:t>The SECURE Act – “Stretch IRAs”</a:t>
            </a:r>
          </a:p>
        </p:txBody>
      </p:sp>
      <p:sp>
        <p:nvSpPr>
          <p:cNvPr id="4" name="Slide Number Placeholder 3"/>
          <p:cNvSpPr>
            <a:spLocks noGrp="1"/>
          </p:cNvSpPr>
          <p:nvPr>
            <p:ph type="sldNum" sz="quarter" idx="10"/>
          </p:nvPr>
        </p:nvSpPr>
        <p:spPr/>
        <p:txBody>
          <a:bodyPr/>
          <a:lstStyle/>
          <a:p>
            <a:pPr>
              <a:defRPr/>
            </a:pPr>
            <a:fld id="{6F13D85F-9AA7-4DB1-A248-9EBB7A53645D}" type="slidenum">
              <a:rPr lang="en-US" smtClean="0"/>
              <a:pPr>
                <a:defRPr/>
              </a:pPr>
              <a:t>9</a:t>
            </a:fld>
            <a:endParaRPr lang="en-US"/>
          </a:p>
        </p:txBody>
      </p:sp>
      <p:sp>
        <p:nvSpPr>
          <p:cNvPr id="5" name="TextBox 4"/>
          <p:cNvSpPr txBox="1"/>
          <p:nvPr/>
        </p:nvSpPr>
        <p:spPr>
          <a:xfrm>
            <a:off x="1884361" y="3019425"/>
            <a:ext cx="1744664" cy="2062103"/>
          </a:xfrm>
          <a:prstGeom prst="rect">
            <a:avLst/>
          </a:prstGeom>
          <a:noFill/>
        </p:spPr>
        <p:txBody>
          <a:bodyPr wrap="square" rtlCol="0">
            <a:spAutoFit/>
          </a:bodyPr>
          <a:lstStyle/>
          <a:p>
            <a:r>
              <a:rPr lang="en-US">
                <a:solidFill>
                  <a:schemeClr val="bg1"/>
                </a:solidFill>
              </a:rPr>
              <a:t>When do you need it?</a:t>
            </a:r>
          </a:p>
          <a:p>
            <a:r>
              <a:rPr lang="en-US">
                <a:solidFill>
                  <a:schemeClr val="bg1"/>
                </a:solidFill>
              </a:rPr>
              <a:t>Why do you need it?</a:t>
            </a:r>
          </a:p>
          <a:p>
            <a:r>
              <a:rPr lang="en-US">
                <a:solidFill>
                  <a:schemeClr val="bg1"/>
                </a:solidFill>
              </a:rPr>
              <a:t>Where do you keep it?</a:t>
            </a:r>
          </a:p>
          <a:p>
            <a:r>
              <a:rPr lang="en-US">
                <a:solidFill>
                  <a:schemeClr val="bg1"/>
                </a:solidFill>
              </a:rPr>
              <a:t>How much risk?</a:t>
            </a:r>
          </a:p>
        </p:txBody>
      </p:sp>
      <p:sp>
        <p:nvSpPr>
          <p:cNvPr id="12" name="Rectangle 11"/>
          <p:cNvSpPr/>
          <p:nvPr/>
        </p:nvSpPr>
        <p:spPr>
          <a:xfrm>
            <a:off x="7010400" y="5915025"/>
            <a:ext cx="2066924" cy="885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C226FFD-D5AE-45B6-8135-3A6B037FFE81}"/>
              </a:ext>
            </a:extLst>
          </p:cNvPr>
          <p:cNvCxnSpPr/>
          <p:nvPr/>
        </p:nvCxnSpPr>
        <p:spPr>
          <a:xfrm>
            <a:off x="-6" y="852488"/>
            <a:ext cx="9144006"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1927802-DE8A-41CE-870D-D19860C5CC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3107" y="0"/>
            <a:ext cx="1156671" cy="873127"/>
          </a:xfrm>
          <a:prstGeom prst="rect">
            <a:avLst/>
          </a:prstGeom>
        </p:spPr>
      </p:pic>
      <p:sp>
        <p:nvSpPr>
          <p:cNvPr id="11" name="Rectangle 10">
            <a:extLst>
              <a:ext uri="{FF2B5EF4-FFF2-40B4-BE49-F238E27FC236}">
                <a16:creationId xmlns:a16="http://schemas.microsoft.com/office/drawing/2014/main" id="{985572E1-08B5-498F-A6A2-40F8B4D18BB5}"/>
              </a:ext>
            </a:extLst>
          </p:cNvPr>
          <p:cNvSpPr/>
          <p:nvPr/>
        </p:nvSpPr>
        <p:spPr>
          <a:xfrm>
            <a:off x="0" y="842686"/>
            <a:ext cx="1133475" cy="6015292"/>
          </a:xfrm>
          <a:prstGeom prst="rect">
            <a:avLst/>
          </a:prstGeom>
          <a:solidFill>
            <a:srgbClr val="2142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B039F24-9F95-4B58-9F42-539849974432}"/>
              </a:ext>
            </a:extLst>
          </p:cNvPr>
          <p:cNvPicPr>
            <a:picLocks noChangeAspect="1"/>
          </p:cNvPicPr>
          <p:nvPr/>
        </p:nvPicPr>
        <p:blipFill>
          <a:blip r:embed="rId4"/>
          <a:stretch>
            <a:fillRect/>
          </a:stretch>
        </p:blipFill>
        <p:spPr>
          <a:xfrm>
            <a:off x="1488515" y="2783621"/>
            <a:ext cx="3152774" cy="3424388"/>
          </a:xfrm>
          <a:prstGeom prst="rect">
            <a:avLst/>
          </a:prstGeom>
        </p:spPr>
      </p:pic>
      <p:pic>
        <p:nvPicPr>
          <p:cNvPr id="9" name="Picture 8">
            <a:extLst>
              <a:ext uri="{FF2B5EF4-FFF2-40B4-BE49-F238E27FC236}">
                <a16:creationId xmlns:a16="http://schemas.microsoft.com/office/drawing/2014/main" id="{9527D709-DE2B-49FC-9982-8929613B95A1}"/>
              </a:ext>
            </a:extLst>
          </p:cNvPr>
          <p:cNvPicPr>
            <a:picLocks noChangeAspect="1"/>
          </p:cNvPicPr>
          <p:nvPr/>
        </p:nvPicPr>
        <p:blipFill>
          <a:blip r:embed="rId5"/>
          <a:stretch>
            <a:fillRect/>
          </a:stretch>
        </p:blipFill>
        <p:spPr>
          <a:xfrm>
            <a:off x="1167094" y="2133630"/>
            <a:ext cx="3961835" cy="3586160"/>
          </a:xfrm>
          <a:prstGeom prst="rect">
            <a:avLst/>
          </a:prstGeom>
        </p:spPr>
      </p:pic>
      <p:sp>
        <p:nvSpPr>
          <p:cNvPr id="13" name="TextBox 12">
            <a:extLst>
              <a:ext uri="{FF2B5EF4-FFF2-40B4-BE49-F238E27FC236}">
                <a16:creationId xmlns:a16="http://schemas.microsoft.com/office/drawing/2014/main" id="{86A49F60-473F-4E11-AEEA-86F661326B6D}"/>
              </a:ext>
            </a:extLst>
          </p:cNvPr>
          <p:cNvSpPr txBox="1"/>
          <p:nvPr/>
        </p:nvSpPr>
        <p:spPr>
          <a:xfrm>
            <a:off x="5128929" y="2460635"/>
            <a:ext cx="3876111" cy="3416320"/>
          </a:xfrm>
          <a:prstGeom prst="rect">
            <a:avLst/>
          </a:prstGeom>
          <a:noFill/>
        </p:spPr>
        <p:txBody>
          <a:bodyPr wrap="square" rtlCol="0">
            <a:spAutoFit/>
          </a:bodyPr>
          <a:lstStyle/>
          <a:p>
            <a:pPr marL="285750" indent="-285750">
              <a:buFont typeface="Wingdings" panose="05000000000000000000" pitchFamily="2" charset="2"/>
              <a:buChar char="Ø"/>
            </a:pPr>
            <a:r>
              <a:rPr lang="en-US" sz="1400" b="1">
                <a:cs typeface="Calibri"/>
              </a:rPr>
              <a:t>What is the "stretch provision"? - </a:t>
            </a:r>
            <a:r>
              <a:rPr lang="en-US" sz="1400">
                <a:cs typeface="Calibri"/>
              </a:rPr>
              <a:t>Under pre-SECURE Act tax rules, designated beneficiaries could stretch required minimum distributions from inherited IRAs (or company sponsored plans) </a:t>
            </a:r>
            <a:r>
              <a:rPr lang="en-US" sz="1400" b="1" i="1">
                <a:cs typeface="Calibri"/>
              </a:rPr>
              <a:t>over their own lifetimes</a:t>
            </a:r>
            <a:r>
              <a:rPr lang="en-US" sz="1400">
                <a:cs typeface="Calibri"/>
              </a:rPr>
              <a:t>.</a:t>
            </a:r>
          </a:p>
          <a:p>
            <a:pPr marL="285750" indent="-285750">
              <a:buFont typeface="Wingdings" panose="05000000000000000000" pitchFamily="2" charset="2"/>
              <a:buChar char="Ø"/>
            </a:pPr>
            <a:endParaRPr lang="en-US" sz="1400">
              <a:cs typeface="Calibri"/>
            </a:endParaRPr>
          </a:p>
          <a:p>
            <a:endParaRPr lang="en-US">
              <a:cs typeface="Calibri"/>
            </a:endParaRPr>
          </a:p>
          <a:p>
            <a:pPr marL="285750" indent="-285750">
              <a:buFont typeface="Wingdings" panose="05000000000000000000" pitchFamily="2" charset="2"/>
              <a:buChar char="Ø"/>
            </a:pPr>
            <a:r>
              <a:rPr lang="en-US" sz="1400">
                <a:cs typeface="Calibri"/>
              </a:rPr>
              <a:t>In many cases this allowed for distributions to be taken over several decades, depending upon the age of the beneficiary</a:t>
            </a:r>
          </a:p>
          <a:p>
            <a:pPr marL="0" indent="0">
              <a:buNone/>
            </a:pPr>
            <a:endParaRPr lang="en-US">
              <a:cs typeface="Calibri"/>
            </a:endParaRPr>
          </a:p>
          <a:p>
            <a:endParaRPr lang="en-US"/>
          </a:p>
        </p:txBody>
      </p:sp>
      <p:sp>
        <p:nvSpPr>
          <p:cNvPr id="14" name="TextBox 13">
            <a:extLst>
              <a:ext uri="{FF2B5EF4-FFF2-40B4-BE49-F238E27FC236}">
                <a16:creationId xmlns:a16="http://schemas.microsoft.com/office/drawing/2014/main" id="{1AABE430-2D21-440E-ADE3-779E874D46BB}"/>
              </a:ext>
            </a:extLst>
          </p:cNvPr>
          <p:cNvSpPr txBox="1"/>
          <p:nvPr/>
        </p:nvSpPr>
        <p:spPr>
          <a:xfrm>
            <a:off x="1247774" y="1174293"/>
            <a:ext cx="7762311" cy="584775"/>
          </a:xfrm>
          <a:prstGeom prst="rect">
            <a:avLst/>
          </a:prstGeom>
          <a:noFill/>
        </p:spPr>
        <p:txBody>
          <a:bodyPr wrap="square" rtlCol="0">
            <a:spAutoFit/>
          </a:bodyPr>
          <a:lstStyle/>
          <a:p>
            <a:pPr marL="285750" indent="-285750">
              <a:buFont typeface="Wingdings" panose="05000000000000000000" pitchFamily="2" charset="2"/>
              <a:buChar char="Ø"/>
            </a:pPr>
            <a:r>
              <a:rPr lang="en-US"/>
              <a:t>The SECURE Act eliminates the “stretch provision” for many non-spousal beneficiaries of retirement plans.</a:t>
            </a:r>
          </a:p>
        </p:txBody>
      </p:sp>
      <p:sp>
        <p:nvSpPr>
          <p:cNvPr id="15" name="TextBox 14">
            <a:extLst>
              <a:ext uri="{FF2B5EF4-FFF2-40B4-BE49-F238E27FC236}">
                <a16:creationId xmlns:a16="http://schemas.microsoft.com/office/drawing/2014/main" id="{9F853EA4-2A83-4724-BA8E-5C7C17632B8D}"/>
              </a:ext>
            </a:extLst>
          </p:cNvPr>
          <p:cNvSpPr txBox="1"/>
          <p:nvPr/>
        </p:nvSpPr>
        <p:spPr>
          <a:xfrm>
            <a:off x="1247773" y="5831380"/>
            <a:ext cx="5238751" cy="1169551"/>
          </a:xfrm>
          <a:prstGeom prst="rect">
            <a:avLst/>
          </a:prstGeom>
          <a:noFill/>
        </p:spPr>
        <p:txBody>
          <a:bodyPr wrap="square" rtlCol="0">
            <a:spAutoFit/>
          </a:bodyPr>
          <a:lstStyle/>
          <a:p>
            <a:r>
              <a:rPr lang="en-US" b="1" i="1">
                <a:cs typeface="Calibri"/>
              </a:rPr>
              <a:t>Planning Tip: </a:t>
            </a:r>
            <a:r>
              <a:rPr lang="en-US" sz="1200" i="1">
                <a:cs typeface="Calibri"/>
              </a:rPr>
              <a:t>If you're the beneficiary of an Inherited IRA or retirement plan and the original owner passed away prior to January 1, 2020, you are still able to continue using "stretch provision" and no changes are required   </a:t>
            </a:r>
          </a:p>
          <a:p>
            <a:endParaRPr lang="en-US"/>
          </a:p>
        </p:txBody>
      </p:sp>
      <p:pic>
        <p:nvPicPr>
          <p:cNvPr id="17" name="Picture 16">
            <a:extLst>
              <a:ext uri="{FF2B5EF4-FFF2-40B4-BE49-F238E27FC236}">
                <a16:creationId xmlns:a16="http://schemas.microsoft.com/office/drawing/2014/main" id="{D9E2753A-D59F-4E2D-BA7E-33B5392E76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70376" y="6198766"/>
            <a:ext cx="1798171" cy="659234"/>
          </a:xfrm>
          <a:prstGeom prst="rect">
            <a:avLst/>
          </a:prstGeom>
        </p:spPr>
      </p:pic>
    </p:spTree>
    <p:extLst>
      <p:ext uri="{BB962C8B-B14F-4D97-AF65-F5344CB8AC3E}">
        <p14:creationId xmlns:p14="http://schemas.microsoft.com/office/powerpoint/2010/main" val="788582529"/>
      </p:ext>
    </p:extLst>
  </p:cSld>
  <p:clrMapOvr>
    <a:masterClrMapping/>
  </p:clrMapOvr>
</p:sld>
</file>

<file path=ppt/theme/theme1.xml><?xml version="1.0" encoding="utf-8"?>
<a:theme xmlns:a="http://schemas.openxmlformats.org/drawingml/2006/main" name="Default Design">
  <a:themeElements>
    <a:clrScheme name="Default Design 14">
      <a:dk1>
        <a:srgbClr val="000000"/>
      </a:dk1>
      <a:lt1>
        <a:srgbClr val="FFFFFF"/>
      </a:lt1>
      <a:dk2>
        <a:srgbClr val="000000"/>
      </a:dk2>
      <a:lt2>
        <a:srgbClr val="808080"/>
      </a:lt2>
      <a:accent1>
        <a:srgbClr val="FFA120"/>
      </a:accent1>
      <a:accent2>
        <a:srgbClr val="AB6C45"/>
      </a:accent2>
      <a:accent3>
        <a:srgbClr val="FFFFFF"/>
      </a:accent3>
      <a:accent4>
        <a:srgbClr val="000000"/>
      </a:accent4>
      <a:accent5>
        <a:srgbClr val="FFCDAB"/>
      </a:accent5>
      <a:accent6>
        <a:srgbClr val="9B613E"/>
      </a:accent6>
      <a:hlink>
        <a:srgbClr val="E8E8E8"/>
      </a:hlink>
      <a:folHlink>
        <a:srgbClr val="593D3E"/>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FFA120"/>
        </a:accent1>
        <a:accent2>
          <a:srgbClr val="333399"/>
        </a:accent2>
        <a:accent3>
          <a:srgbClr val="FFFFFF"/>
        </a:accent3>
        <a:accent4>
          <a:srgbClr val="000000"/>
        </a:accent4>
        <a:accent5>
          <a:srgbClr val="FFCD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FFA120"/>
        </a:accent1>
        <a:accent2>
          <a:srgbClr val="AB6C45"/>
        </a:accent2>
        <a:accent3>
          <a:srgbClr val="FFFFFF"/>
        </a:accent3>
        <a:accent4>
          <a:srgbClr val="000000"/>
        </a:accent4>
        <a:accent5>
          <a:srgbClr val="FFCDAB"/>
        </a:accent5>
        <a:accent6>
          <a:srgbClr val="9B613E"/>
        </a:accent6>
        <a:hlink>
          <a:srgbClr val="E8E8E8"/>
        </a:hlink>
        <a:folHlink>
          <a:srgbClr val="593D3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8F560E70C09C24485490C4445E9CC94" ma:contentTypeVersion="12" ma:contentTypeDescription="Create a new document." ma:contentTypeScope="" ma:versionID="93d6092258b3928b98fc0516e8f2896e">
  <xsd:schema xmlns:xsd="http://www.w3.org/2001/XMLSchema" xmlns:xs="http://www.w3.org/2001/XMLSchema" xmlns:p="http://schemas.microsoft.com/office/2006/metadata/properties" xmlns:ns2="8798ab1f-34cf-4d45-83ed-109542125698" xmlns:ns3="647928e0-34cb-434c-927b-75c092ee3636" targetNamespace="http://schemas.microsoft.com/office/2006/metadata/properties" ma:root="true" ma:fieldsID="a5cba8f5586878410cf3ef7967bbed82" ns2:_="" ns3:_="">
    <xsd:import namespace="8798ab1f-34cf-4d45-83ed-109542125698"/>
    <xsd:import namespace="647928e0-34cb-434c-927b-75c092ee363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98ab1f-34cf-4d45-83ed-1095421256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7928e0-34cb-434c-927b-75c092ee363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B088AF1-EBF7-4D0D-8212-0F8D5E147AD7}">
  <ds:schemaRefs>
    <ds:schemaRef ds:uri="http://schemas.microsoft.com/sharepoint/v3/contenttype/forms"/>
  </ds:schemaRefs>
</ds:datastoreItem>
</file>

<file path=customXml/itemProps2.xml><?xml version="1.0" encoding="utf-8"?>
<ds:datastoreItem xmlns:ds="http://schemas.openxmlformats.org/officeDocument/2006/customXml" ds:itemID="{FAC8E158-93DA-4FCB-8432-A7A93A877B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98ab1f-34cf-4d45-83ed-109542125698"/>
    <ds:schemaRef ds:uri="647928e0-34cb-434c-927b-75c092ee36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AFFBB05-3351-4276-8691-714ADA75B95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110</TotalTime>
  <Words>3484</Words>
  <Application>Microsoft Office PowerPoint</Application>
  <PresentationFormat>On-screen Show (4:3)</PresentationFormat>
  <Paragraphs>436</Paragraphs>
  <Slides>33</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Futura Md</vt:lpstr>
      <vt:lpstr>Verdana</vt:lpstr>
      <vt:lpstr>Wingdings</vt:lpstr>
      <vt:lpstr>Default Design</vt:lpstr>
      <vt:lpstr>The SECURE Act:  Setting Every Community Up for Retirement Enhancement  Presented by Ironwood Wealth Management In Conjunction with Soto Law Firm  Presenter: Alex Marek Panelists: Cean Rogers, Jeff Tolonen, Chris Soto  January 30th, 2020</vt:lpstr>
      <vt:lpstr>   Disclosures</vt:lpstr>
      <vt:lpstr>Overview</vt:lpstr>
      <vt:lpstr>The SECURE Act – 10 Key Changes</vt:lpstr>
      <vt:lpstr>The SECURE Act – 10 Key Changes</vt:lpstr>
      <vt:lpstr>The Secure Act – 529 Plans</vt:lpstr>
      <vt:lpstr>The SECURE ACT - RMDs</vt:lpstr>
      <vt:lpstr>The SECURE ACT - QCDs</vt:lpstr>
      <vt:lpstr>The SECURE Act – “Stretch IRAs”</vt:lpstr>
      <vt:lpstr>The SECURE Act – “Stretch IRAs”</vt:lpstr>
      <vt:lpstr>The SECURE Act – “Stretch IRAs”</vt:lpstr>
      <vt:lpstr>The SECURE Act – “Stretch IRAs”</vt:lpstr>
      <vt:lpstr>   The SECURE Act – “Stretch IRAs”</vt:lpstr>
      <vt:lpstr>The SECURE Act – “Stretch IRA” EDBs</vt:lpstr>
      <vt:lpstr>The SECURE Act – “Stretch IRAs”</vt:lpstr>
      <vt:lpstr>The SECURE Act - Beneficiaries</vt:lpstr>
      <vt:lpstr>The SECURE Act – Beneficiary Case Study</vt:lpstr>
      <vt:lpstr>The SECURE Act – Beneficiary Case Study</vt:lpstr>
      <vt:lpstr>The SECURE Act – Beneficiary Case Study</vt:lpstr>
      <vt:lpstr>The SECURE Act – Roth Conversions</vt:lpstr>
      <vt:lpstr>The SECURE Act – Roth Conversions</vt:lpstr>
      <vt:lpstr>The SECURE Act – Roth Conversions</vt:lpstr>
      <vt:lpstr>The SECURE Act – Other Key Tax Provisions</vt:lpstr>
      <vt:lpstr>The Secure Act – Trust Planning</vt:lpstr>
      <vt:lpstr>The Secure Act – Paying IRAs to Trusts</vt:lpstr>
      <vt:lpstr>The Secure Act – Paying IRAs to Trusts</vt:lpstr>
      <vt:lpstr>The Secure Act – The Conduit Trust Dilemma</vt:lpstr>
      <vt:lpstr>The Secure Act – Paying IRAs to Trusts</vt:lpstr>
      <vt:lpstr>The Secure Act – The Accumulation Trust Dilemma</vt:lpstr>
      <vt:lpstr>The Secure Act – The Big Decision</vt:lpstr>
      <vt:lpstr>The Secure Act – The Need to Review and Amend Trust Documents</vt:lpstr>
      <vt:lpstr>The Secure Act – Check Your Beneficiary Designations</vt:lpstr>
      <vt:lpstr>PowerPoint Presentation</vt:lpstr>
    </vt:vector>
  </TitlesOfParts>
  <Company>HNW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Pitchbook Template (Design 2)</dc:title>
  <dc:creator>pdiamond</dc:creator>
  <cp:lastModifiedBy>Alex Marek</cp:lastModifiedBy>
  <cp:revision>3</cp:revision>
  <cp:lastPrinted>2019-03-26T16:13:11Z</cp:lastPrinted>
  <dcterms:created xsi:type="dcterms:W3CDTF">2009-05-04T20:29:37Z</dcterms:created>
  <dcterms:modified xsi:type="dcterms:W3CDTF">2020-01-29T19:04:00Z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Design">
    <vt:lpwstr>2</vt:lpwstr>
  </property>
  <property fmtid="{D5CDD505-2E9C-101B-9397-08002B2CF9AE}" pid="4" name="display_urn:schemas-microsoft-com:office:office#Editor">
    <vt:lpwstr>System Account</vt:lpwstr>
  </property>
  <property fmtid="{D5CDD505-2E9C-101B-9397-08002B2CF9AE}" pid="5" name="xd_Signature">
    <vt:lpwstr/>
  </property>
  <property fmtid="{D5CDD505-2E9C-101B-9397-08002B2CF9AE}" pid="6" name="display_urn:schemas-microsoft-com:office:office#Author">
    <vt:lpwstr>System Account</vt:lpwstr>
  </property>
  <property fmtid="{D5CDD505-2E9C-101B-9397-08002B2CF9AE}" pid="7" name="TemplateUrl">
    <vt:lpwstr/>
  </property>
  <property fmtid="{D5CDD505-2E9C-101B-9397-08002B2CF9AE}" pid="8" name="xd_ProgID">
    <vt:lpwstr/>
  </property>
  <property fmtid="{D5CDD505-2E9C-101B-9397-08002B2CF9AE}" pid="9" name="Content Start Date">
    <vt:lpwstr/>
  </property>
  <property fmtid="{D5CDD505-2E9C-101B-9397-08002B2CF9AE}" pid="10" name="ContentID">
    <vt:lpwstr>19981</vt:lpwstr>
  </property>
  <property fmtid="{D5CDD505-2E9C-101B-9397-08002B2CF9AE}" pid="11" name="Content End Date">
    <vt:lpwstr/>
  </property>
  <property fmtid="{D5CDD505-2E9C-101B-9397-08002B2CF9AE}" pid="12" name="_dlc_Exempt">
    <vt:lpwstr/>
  </property>
  <property fmtid="{D5CDD505-2E9C-101B-9397-08002B2CF9AE}" pid="13" name="ContentTypeId">
    <vt:lpwstr>0x010100A8F560E70C09C24485490C4445E9CC94</vt:lpwstr>
  </property>
  <property fmtid="{D5CDD505-2E9C-101B-9397-08002B2CF9AE}" pid="14" name="Order">
    <vt:r8>505400</vt:r8>
  </property>
</Properties>
</file>